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3" r:id="rId2"/>
    <p:sldId id="315" r:id="rId3"/>
    <p:sldId id="318" r:id="rId4"/>
    <p:sldId id="378" r:id="rId5"/>
    <p:sldId id="389" r:id="rId6"/>
    <p:sldId id="365" r:id="rId7"/>
    <p:sldId id="394" r:id="rId8"/>
    <p:sldId id="395" r:id="rId9"/>
    <p:sldId id="396" r:id="rId10"/>
    <p:sldId id="397" r:id="rId11"/>
    <p:sldId id="398" r:id="rId12"/>
    <p:sldId id="399" r:id="rId13"/>
    <p:sldId id="326" r:id="rId14"/>
    <p:sldId id="320" r:id="rId15"/>
    <p:sldId id="324" r:id="rId16"/>
    <p:sldId id="323" r:id="rId17"/>
    <p:sldId id="391" r:id="rId18"/>
    <p:sldId id="256" r:id="rId19"/>
    <p:sldId id="257" r:id="rId20"/>
    <p:sldId id="258" r:id="rId21"/>
    <p:sldId id="259" r:id="rId22"/>
    <p:sldId id="260" r:id="rId23"/>
    <p:sldId id="369" r:id="rId24"/>
    <p:sldId id="390" r:id="rId25"/>
    <p:sldId id="387" r:id="rId26"/>
    <p:sldId id="372" r:id="rId27"/>
    <p:sldId id="388" r:id="rId28"/>
    <p:sldId id="370" r:id="rId29"/>
    <p:sldId id="386" r:id="rId30"/>
    <p:sldId id="374" r:id="rId31"/>
    <p:sldId id="358" r:id="rId32"/>
    <p:sldId id="393" r:id="rId33"/>
    <p:sldId id="294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15"/>
            <p14:sldId id="318"/>
            <p14:sldId id="378"/>
            <p14:sldId id="389"/>
            <p14:sldId id="365"/>
            <p14:sldId id="394"/>
            <p14:sldId id="395"/>
            <p14:sldId id="396"/>
            <p14:sldId id="397"/>
            <p14:sldId id="398"/>
            <p14:sldId id="399"/>
            <p14:sldId id="326"/>
            <p14:sldId id="320"/>
            <p14:sldId id="324"/>
            <p14:sldId id="323"/>
            <p14:sldId id="391"/>
            <p14:sldId id="256"/>
            <p14:sldId id="257"/>
            <p14:sldId id="258"/>
            <p14:sldId id="259"/>
            <p14:sldId id="260"/>
            <p14:sldId id="369"/>
            <p14:sldId id="390"/>
            <p14:sldId id="387"/>
          </p14:sldIdLst>
        </p14:section>
        <p14:section name="설계단계" id="{079FB007-4044-4E60-AD09-4E9512A5438F}">
          <p14:sldIdLst>
            <p14:sldId id="372"/>
            <p14:sldId id="388"/>
            <p14:sldId id="370"/>
            <p14:sldId id="386"/>
            <p14:sldId id="374"/>
            <p14:sldId id="358"/>
            <p14:sldId id="393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2" autoAdjust="0"/>
    <p:restoredTop sz="90235" autoAdjust="0"/>
  </p:normalViewPr>
  <p:slideViewPr>
    <p:cSldViewPr>
      <p:cViewPr varScale="1">
        <p:scale>
          <a:sx n="99" d="100"/>
          <a:sy n="99" d="100"/>
        </p:scale>
        <p:origin x="171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Hyebeen" userId="47825371f6c8f5c0" providerId="LiveId" clId="{0B63546B-289E-4FE1-9D59-D1FC4757CA6D}"/>
    <pc:docChg chg="modSld">
      <pc:chgData name="Seo Hyebeen" userId="47825371f6c8f5c0" providerId="LiveId" clId="{0B63546B-289E-4FE1-9D59-D1FC4757CA6D}" dt="2021-08-29T18:27:32.769" v="0" actId="1036"/>
      <pc:docMkLst>
        <pc:docMk/>
      </pc:docMkLst>
      <pc:sldChg chg="modSp mod">
        <pc:chgData name="Seo Hyebeen" userId="47825371f6c8f5c0" providerId="LiveId" clId="{0B63546B-289E-4FE1-9D59-D1FC4757CA6D}" dt="2021-08-29T18:27:32.769" v="0" actId="1036"/>
        <pc:sldMkLst>
          <pc:docMk/>
          <pc:sldMk cId="188209256" sldId="326"/>
        </pc:sldMkLst>
        <pc:spChg chg="mod">
          <ac:chgData name="Seo Hyebeen" userId="47825371f6c8f5c0" providerId="LiveId" clId="{0B63546B-289E-4FE1-9D59-D1FC4757CA6D}" dt="2021-08-29T18:27:32.769" v="0" actId="1036"/>
          <ac:spMkLst>
            <pc:docMk/>
            <pc:sldMk cId="188209256" sldId="326"/>
            <ac:spMk id="2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89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284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한소희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57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한소희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186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한소희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90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715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96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70584" cy="365125"/>
          </a:xfrm>
        </p:spPr>
        <p:txBody>
          <a:bodyPr/>
          <a:lstStyle/>
          <a:p>
            <a:fld id="{8A3DBE8A-08A0-4AE2-B806-C9B9A473B0ED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 </a:t>
            </a:r>
            <a:r>
              <a:rPr lang="ko-KR" altLang="en-US" sz="2400" b="1" spc="-150" dirty="0">
                <a:solidFill>
                  <a:srgbClr val="77787B"/>
                </a:solidFill>
              </a:rPr>
              <a:t>빅데이터와 공공데이터를 활용한 해상 안전 모니터링 시스템</a:t>
            </a:r>
          </a:p>
          <a:p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스마트해상물류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2021. 08. 25</a:t>
            </a:r>
          </a:p>
        </p:txBody>
      </p:sp>
      <p:pic>
        <p:nvPicPr>
          <p:cNvPr id="17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13B8CA78-738F-4454-B1AE-70947FD93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92174"/>
            <a:ext cx="758825" cy="7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요구사항 정의서</a:t>
            </a:r>
            <a:endParaRPr lang="ko-KR" altLang="en-US" spc="-38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247E2B-EE79-481D-9A43-29047492D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190" y="1290443"/>
            <a:ext cx="5479619" cy="460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06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요구사항 정의서</a:t>
            </a:r>
            <a:endParaRPr lang="ko-KR" altLang="en-US" spc="-38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2245BF-4FAB-4CB0-9534-C07AEF43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557675"/>
            <a:ext cx="4878943" cy="47240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DDD237-F261-4E00-8ABF-3B199B4A3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839345"/>
            <a:ext cx="3426877" cy="14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5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요구사항 정의서</a:t>
            </a:r>
            <a:endParaRPr lang="ko-KR" altLang="en-US" spc="-38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F52F6E-CF38-4C46-921A-E11B7D994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817440"/>
            <a:ext cx="4464496" cy="41318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1B0630-4D6A-4E3F-9E23-F5939BFCD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5084885"/>
            <a:ext cx="3181428" cy="8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6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223628" y="929258"/>
            <a:ext cx="2322258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2" name="직선 연결선 21"/>
          <p:cNvCxnSpPr/>
          <p:nvPr/>
        </p:nvCxnSpPr>
        <p:spPr>
          <a:xfrm>
            <a:off x="1461267" y="1263146"/>
            <a:ext cx="194379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599892" y="1268760"/>
            <a:ext cx="3996444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385646" y="1376773"/>
            <a:ext cx="2214246" cy="20435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lang="ko-KR" altLang="en-US" sz="1275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709729" y="425250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pic>
        <p:nvPicPr>
          <p:cNvPr id="14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750" y="872221"/>
            <a:ext cx="429306" cy="41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DCC44E-3124-4894-8254-A1B06046F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961972"/>
            <a:ext cx="4320480" cy="37804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D9E44A-935A-40CA-BDF0-1CEE3376E97F}"/>
              </a:ext>
            </a:extLst>
          </p:cNvPr>
          <p:cNvSpPr txBox="1"/>
          <p:nvPr/>
        </p:nvSpPr>
        <p:spPr>
          <a:xfrm>
            <a:off x="249382" y="1993870"/>
            <a:ext cx="2135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/>
              <a:t>이용자들은 서비스 제공자가 수집 및 가공하여 시각적으로 정리된 데이터와 머신러닝 모델이 도출한 대기율을 조회할 수 있음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C2387D-73B7-4F3E-8DCA-EFD0D3F6D95C}"/>
              </a:ext>
            </a:extLst>
          </p:cNvPr>
          <p:cNvSpPr txBox="1"/>
          <p:nvPr/>
        </p:nvSpPr>
        <p:spPr>
          <a:xfrm>
            <a:off x="6742382" y="2081450"/>
            <a:ext cx="204404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/>
              <a:t>관리자 및 개발자는 여러 웹사이트 및 </a:t>
            </a:r>
            <a:r>
              <a:rPr lang="en-US" altLang="ko-KR" sz="1050"/>
              <a:t>API</a:t>
            </a:r>
            <a:r>
              <a:rPr lang="ko-KR" altLang="en-US" sz="1050"/>
              <a:t>들을 활용하여 수집한 데이터를 이용자들이 편하게 사용할 수 있도록 가공 및 시각화를 하여 제공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6378B1-A30E-4042-A9D5-69FB3C5F822D}"/>
              </a:ext>
            </a:extLst>
          </p:cNvPr>
          <p:cNvSpPr txBox="1"/>
          <p:nvPr/>
        </p:nvSpPr>
        <p:spPr>
          <a:xfrm>
            <a:off x="6741220" y="4302136"/>
            <a:ext cx="20440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/>
              <a:t>관리자 및 개발자는 머신러닝을 통해 구축한 모델을 통해 사용자의 정박지 대기율</a:t>
            </a:r>
            <a:r>
              <a:rPr lang="en-US" altLang="ko-KR" sz="1050"/>
              <a:t>(</a:t>
            </a:r>
            <a:r>
              <a:rPr lang="ko-KR" altLang="en-US" sz="1050"/>
              <a:t>대기 시간</a:t>
            </a:r>
            <a:r>
              <a:rPr lang="en-US" altLang="ko-KR" sz="1050"/>
              <a:t>)</a:t>
            </a:r>
            <a:r>
              <a:rPr lang="ko-KR" altLang="en-US" sz="1050"/>
              <a:t>을 예측해여 제공</a:t>
            </a:r>
          </a:p>
        </p:txBody>
      </p:sp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_x189573992" descr="EMB00002db40e3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CD80CD-4957-442D-8E01-299DC8BC5C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36" y="2305367"/>
            <a:ext cx="912278" cy="9122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811D22-D7ED-48F1-83FB-EE9CAC5DE3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324" y="2282061"/>
            <a:ext cx="1097588" cy="10975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0DE3AF-B60A-4400-A0FC-FC89283D1E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02" y="5165106"/>
            <a:ext cx="1072206" cy="107220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7FA9C8-4AAA-4938-9558-7FF9404251AB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870814" y="2761506"/>
            <a:ext cx="683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776888B-D8D9-4A69-B8C4-20AD16237509}"/>
              </a:ext>
            </a:extLst>
          </p:cNvPr>
          <p:cNvCxnSpPr>
            <a:cxnSpLocks/>
          </p:cNvCxnSpPr>
          <p:nvPr/>
        </p:nvCxnSpPr>
        <p:spPr>
          <a:xfrm flipH="1">
            <a:off x="2509273" y="3683583"/>
            <a:ext cx="820348" cy="1129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D3AAC3D-7D4B-49D5-BF9D-648CE035B1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11" y="1603633"/>
            <a:ext cx="476928" cy="4769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DB168A-60BF-4FE6-85A0-DF78A8EA8F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654" y="1614569"/>
            <a:ext cx="476928" cy="4769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8F35260-8F26-4941-A92E-E7D9BAC024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451" r="17402" b="8775"/>
          <a:stretch/>
        </p:blipFill>
        <p:spPr>
          <a:xfrm>
            <a:off x="2211396" y="3783164"/>
            <a:ext cx="476928" cy="54885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017413-B3B8-4BA6-9F66-9F404CB556C1}"/>
              </a:ext>
            </a:extLst>
          </p:cNvPr>
          <p:cNvSpPr/>
          <p:nvPr/>
        </p:nvSpPr>
        <p:spPr>
          <a:xfrm>
            <a:off x="300944" y="1202514"/>
            <a:ext cx="4075636" cy="54700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8D268A6-26A8-4A11-83C1-4B8FE5873106}"/>
              </a:ext>
            </a:extLst>
          </p:cNvPr>
          <p:cNvSpPr/>
          <p:nvPr/>
        </p:nvSpPr>
        <p:spPr>
          <a:xfrm>
            <a:off x="4606848" y="1202514"/>
            <a:ext cx="4075636" cy="54700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6629FA-D195-4BEA-8D8E-D92B3CAC3C25}"/>
              </a:ext>
            </a:extLst>
          </p:cNvPr>
          <p:cNvSpPr txBox="1"/>
          <p:nvPr/>
        </p:nvSpPr>
        <p:spPr>
          <a:xfrm>
            <a:off x="5291507" y="1972235"/>
            <a:ext cx="27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사용자 웹사이트 접속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8D233-6A64-4B82-B4FB-3199FC33F866}"/>
              </a:ext>
            </a:extLst>
          </p:cNvPr>
          <p:cNvSpPr txBox="1"/>
          <p:nvPr/>
        </p:nvSpPr>
        <p:spPr>
          <a:xfrm>
            <a:off x="5119428" y="2418854"/>
            <a:ext cx="3422904" cy="131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dirty="0"/>
              <a:t>사용자는 인터넷에 접속한다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dirty="0"/>
              <a:t>본 팀의 웹사이트 링크를 입력한다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dirty="0"/>
              <a:t>본 팀의 웹사이트에 접속한다</a:t>
            </a:r>
            <a:r>
              <a:rPr lang="en-US" altLang="ko-KR" sz="1400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3A2E77-8F82-4C8B-8CC4-B338FA2BA870}"/>
              </a:ext>
            </a:extLst>
          </p:cNvPr>
          <p:cNvSpPr txBox="1"/>
          <p:nvPr/>
        </p:nvSpPr>
        <p:spPr>
          <a:xfrm>
            <a:off x="5008590" y="5066600"/>
            <a:ext cx="3352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Port-Mis, </a:t>
            </a:r>
            <a:r>
              <a:rPr lang="ko-KR" altLang="en-US" sz="1400" dirty="0"/>
              <a:t>날씨</a:t>
            </a:r>
            <a:r>
              <a:rPr lang="en-US" altLang="ko-KR" sz="1400" dirty="0"/>
              <a:t>, </a:t>
            </a:r>
            <a:r>
              <a:rPr lang="ko-KR" altLang="en-US" sz="1400" dirty="0"/>
              <a:t>울산항만공사 재난안전 포털 등에서 제공되는 모든 정보를 </a:t>
            </a:r>
            <a:endParaRPr lang="en-US" altLang="ko-KR" sz="1400" dirty="0"/>
          </a:p>
          <a:p>
            <a:pPr algn="ctr"/>
            <a:r>
              <a:rPr lang="ko-KR" altLang="en-US" sz="1400" dirty="0"/>
              <a:t>한 곳에서 확인할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50DB4231-E31C-48D5-B22D-539915218A3B}"/>
              </a:ext>
            </a:extLst>
          </p:cNvPr>
          <p:cNvSpPr/>
          <p:nvPr/>
        </p:nvSpPr>
        <p:spPr>
          <a:xfrm>
            <a:off x="6468973" y="4122856"/>
            <a:ext cx="432048" cy="556193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1C6F8C-0F6E-4C85-BB1D-8AC438DB8A0E}"/>
              </a:ext>
            </a:extLst>
          </p:cNvPr>
          <p:cNvSpPr/>
          <p:nvPr/>
        </p:nvSpPr>
        <p:spPr>
          <a:xfrm>
            <a:off x="4564732" y="2132856"/>
            <a:ext cx="1618136" cy="361840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B5A1C9-970D-4D75-8A0F-1429ED2D9E5D}"/>
              </a:ext>
            </a:extLst>
          </p:cNvPr>
          <p:cNvSpPr/>
          <p:nvPr/>
        </p:nvSpPr>
        <p:spPr>
          <a:xfrm>
            <a:off x="2887940" y="2132856"/>
            <a:ext cx="1618136" cy="361840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642024-780E-40BF-828D-6FFE9BA0D109}"/>
              </a:ext>
            </a:extLst>
          </p:cNvPr>
          <p:cNvSpPr/>
          <p:nvPr/>
        </p:nvSpPr>
        <p:spPr>
          <a:xfrm>
            <a:off x="1223628" y="2132856"/>
            <a:ext cx="1618136" cy="361840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b="1" dirty="0"/>
          </a:p>
        </p:txBody>
      </p:sp>
      <p:sp>
        <p:nvSpPr>
          <p:cNvPr id="21" name="직사각형 20"/>
          <p:cNvSpPr/>
          <p:nvPr/>
        </p:nvSpPr>
        <p:spPr>
          <a:xfrm>
            <a:off x="1223628" y="857250"/>
            <a:ext cx="2322258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2" name="직선 연결선 21"/>
          <p:cNvCxnSpPr/>
          <p:nvPr/>
        </p:nvCxnSpPr>
        <p:spPr>
          <a:xfrm>
            <a:off x="1461267" y="1263146"/>
            <a:ext cx="194379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599892" y="1268760"/>
            <a:ext cx="3996444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385646" y="1376773"/>
            <a:ext cx="2214246" cy="20435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75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75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75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750" spc="-38">
              <a:solidFill>
                <a:schemeClr val="bg1"/>
              </a:solidFill>
              <a:latin typeface="+mn-ea"/>
            </a:endParaRPr>
          </a:p>
          <a:p>
            <a:pPr>
              <a:spcBef>
                <a:spcPct val="0"/>
              </a:spcBef>
              <a:defRPr/>
            </a:pPr>
            <a:endParaRPr lang="ko-KR" altLang="en-US" sz="750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709729" y="425250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pic>
        <p:nvPicPr>
          <p:cNvPr id="16" name="_x189573992" descr="EMB00002db40e3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750" y="872221"/>
            <a:ext cx="429306" cy="41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BB2A6C8-392D-42FC-A9CD-7A571D07ABA7}"/>
              </a:ext>
            </a:extLst>
          </p:cNvPr>
          <p:cNvSpPr/>
          <p:nvPr/>
        </p:nvSpPr>
        <p:spPr>
          <a:xfrm>
            <a:off x="1461267" y="2402886"/>
            <a:ext cx="1058505" cy="324036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/>
              <a:t>USER</a:t>
            </a:r>
            <a:endParaRPr lang="ko-KR" altLang="en-US" sz="1350" b="1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E5FD4A5-043A-469A-836F-43EFFD2AB756}"/>
              </a:ext>
            </a:extLst>
          </p:cNvPr>
          <p:cNvSpPr/>
          <p:nvPr/>
        </p:nvSpPr>
        <p:spPr>
          <a:xfrm>
            <a:off x="3167844" y="2402886"/>
            <a:ext cx="1058505" cy="324036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b="1" dirty="0" err="1"/>
              <a:t>프론트엔드</a:t>
            </a:r>
            <a:endParaRPr lang="ko-KR" altLang="en-US" sz="1350" b="1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87B606E-7B87-4D63-9C39-0510C19475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19" y="3497167"/>
            <a:ext cx="1157312" cy="1157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30539B6-D0E2-45C9-A76D-D6CCDC40C8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82" y="2999882"/>
            <a:ext cx="561852" cy="561852"/>
          </a:xfrm>
          <a:prstGeom prst="rect">
            <a:avLst/>
          </a:prstGeom>
        </p:spPr>
      </p:pic>
      <p:pic>
        <p:nvPicPr>
          <p:cNvPr id="30" name="그림 29" descr="텍스트, 표지판, 플레이트이(가) 표시된 사진&#10;&#10;자동 생성된 설명">
            <a:extLst>
              <a:ext uri="{FF2B5EF4-FFF2-40B4-BE49-F238E27FC236}">
                <a16:creationId xmlns:a16="http://schemas.microsoft.com/office/drawing/2014/main" id="{AAB8BA0A-5977-4BF5-8ABD-C850C69A53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37" y="3673157"/>
            <a:ext cx="561852" cy="561852"/>
          </a:xfrm>
          <a:prstGeom prst="rect">
            <a:avLst/>
          </a:prstGeom>
        </p:spPr>
      </p:pic>
      <p:pic>
        <p:nvPicPr>
          <p:cNvPr id="33" name="Picture 4" descr="PyTorch] view, reshape, transpose, permute함수의 차이">
            <a:extLst>
              <a:ext uri="{FF2B5EF4-FFF2-40B4-BE49-F238E27FC236}">
                <a16:creationId xmlns:a16="http://schemas.microsoft.com/office/drawing/2014/main" id="{454B1425-5CF9-4124-9B51-E38D5077D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962" y="4598706"/>
            <a:ext cx="1276195" cy="70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8DE32FA-26ED-4795-8C9F-B940B081F4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87" y="3673158"/>
            <a:ext cx="648796" cy="648796"/>
          </a:xfrm>
          <a:prstGeom prst="rect">
            <a:avLst/>
          </a:prstGeom>
        </p:spPr>
      </p:pic>
      <p:pic>
        <p:nvPicPr>
          <p:cNvPr id="1032" name="Picture 8" descr="RI(Reserved Instance) vs. Savings Plan - Grumatic">
            <a:extLst>
              <a:ext uri="{FF2B5EF4-FFF2-40B4-BE49-F238E27FC236}">
                <a16:creationId xmlns:a16="http://schemas.microsoft.com/office/drawing/2014/main" id="{F98334D5-E695-4021-8972-289D24EAB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101" y="2769425"/>
            <a:ext cx="885785" cy="66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5326713-04C0-400E-B195-7674719158C7}"/>
              </a:ext>
            </a:extLst>
          </p:cNvPr>
          <p:cNvSpPr/>
          <p:nvPr/>
        </p:nvSpPr>
        <p:spPr>
          <a:xfrm>
            <a:off x="4844547" y="2370886"/>
            <a:ext cx="1058505" cy="324036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b="1" dirty="0" err="1"/>
              <a:t>백엔드</a:t>
            </a:r>
            <a:endParaRPr lang="ko-KR" altLang="en-US" sz="1350" b="1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F063708-85CF-4287-A5D8-F0D4221529EF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5344381" y="3997554"/>
            <a:ext cx="199727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9C23784-643A-475F-8FBC-F9328A23ED9B}"/>
              </a:ext>
            </a:extLst>
          </p:cNvPr>
          <p:cNvCxnSpPr>
            <a:cxnSpLocks/>
          </p:cNvCxnSpPr>
          <p:nvPr/>
        </p:nvCxnSpPr>
        <p:spPr>
          <a:xfrm flipV="1">
            <a:off x="5544108" y="4389592"/>
            <a:ext cx="253733" cy="31440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3A93EFA-0B25-4C0D-AEBC-2C048541B030}"/>
              </a:ext>
            </a:extLst>
          </p:cNvPr>
          <p:cNvCxnSpPr>
            <a:cxnSpLocks/>
          </p:cNvCxnSpPr>
          <p:nvPr/>
        </p:nvCxnSpPr>
        <p:spPr>
          <a:xfrm>
            <a:off x="4077616" y="4952245"/>
            <a:ext cx="98043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C76A36F-2714-45B4-8D0F-195458A44B3D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077618" y="3997556"/>
            <a:ext cx="617969" cy="95469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56274D3-0F61-443A-BDE4-3530A0E7A24B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2630631" y="3280808"/>
            <a:ext cx="785452" cy="95828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DC98632-36C9-4513-BEF9-EEA6B0C869E8}"/>
              </a:ext>
            </a:extLst>
          </p:cNvPr>
          <p:cNvSpPr txBox="1"/>
          <p:nvPr/>
        </p:nvSpPr>
        <p:spPr>
          <a:xfrm>
            <a:off x="6199302" y="2186863"/>
            <a:ext cx="1779755" cy="394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>
                <a:latin typeface="+mn-ea"/>
              </a:rPr>
              <a:t>▶ </a:t>
            </a:r>
            <a:r>
              <a:rPr lang="ko-KR" altLang="en-US" sz="1350" b="1"/>
              <a:t>백엔드</a:t>
            </a:r>
            <a:endParaRPr lang="en-US" altLang="ko-KR" sz="900" dirty="0"/>
          </a:p>
          <a:p>
            <a:pPr marL="257175" indent="-257175">
              <a:lnSpc>
                <a:spcPct val="150000"/>
              </a:lnSpc>
              <a:buAutoNum type="arabicPeriod"/>
            </a:pPr>
            <a:r>
              <a:rPr lang="en-US" altLang="ko-KR" sz="900" dirty="0"/>
              <a:t>AWS EC2</a:t>
            </a:r>
            <a:r>
              <a:rPr lang="ko-KR" altLang="en-US" sz="900" dirty="0"/>
              <a:t>로 </a:t>
            </a:r>
            <a:r>
              <a:rPr lang="ko-KR" altLang="en-US" sz="900"/>
              <a:t>서버 구축</a:t>
            </a:r>
            <a:endParaRPr lang="en-US" altLang="ko-KR" sz="900"/>
          </a:p>
          <a:p>
            <a:pPr marL="257175" indent="-257175">
              <a:lnSpc>
                <a:spcPct val="150000"/>
              </a:lnSpc>
              <a:buAutoNum type="arabicPeriod"/>
            </a:pPr>
            <a:r>
              <a:rPr lang="en-US" altLang="ko-KR" sz="900"/>
              <a:t>AWS RDS </a:t>
            </a:r>
            <a:r>
              <a:rPr lang="ko-KR" altLang="en-US" sz="900"/>
              <a:t>서비스로 </a:t>
            </a:r>
            <a:r>
              <a:rPr lang="en-US" altLang="ko-KR" sz="900"/>
              <a:t>PostgreSQL</a:t>
            </a:r>
            <a:r>
              <a:rPr lang="ko-KR" altLang="en-US" sz="900"/>
              <a:t> </a:t>
            </a:r>
            <a:r>
              <a:rPr lang="en-US" altLang="ko-KR" sz="900"/>
              <a:t>DB </a:t>
            </a:r>
            <a:r>
              <a:rPr lang="ko-KR" altLang="en-US" sz="900"/>
              <a:t>관리</a:t>
            </a:r>
            <a:endParaRPr lang="en-US" altLang="ko-KR" sz="900" dirty="0"/>
          </a:p>
          <a:p>
            <a:pPr marL="257175" indent="-257175">
              <a:lnSpc>
                <a:spcPct val="150000"/>
              </a:lnSpc>
              <a:buAutoNum type="arabicPeriod"/>
            </a:pPr>
            <a:r>
              <a:rPr lang="en-US" altLang="ko-KR" sz="900" dirty="0"/>
              <a:t>Python</a:t>
            </a:r>
            <a:r>
              <a:rPr lang="ko-KR" altLang="en-US" sz="900" dirty="0"/>
              <a:t>으로 데이터 </a:t>
            </a:r>
            <a:r>
              <a:rPr lang="ko-KR" altLang="en-US" sz="900" dirty="0" err="1"/>
              <a:t>크롤링</a:t>
            </a:r>
            <a:endParaRPr lang="en-US" altLang="ko-KR" sz="900" dirty="0"/>
          </a:p>
          <a:p>
            <a:pPr marL="257175" indent="-257175">
              <a:lnSpc>
                <a:spcPct val="150000"/>
              </a:lnSpc>
              <a:buAutoNum type="arabicPeriod"/>
            </a:pPr>
            <a:r>
              <a:rPr lang="ko-KR" altLang="en-US" sz="900" dirty="0" err="1"/>
              <a:t>크롤링</a:t>
            </a:r>
            <a:r>
              <a:rPr lang="ko-KR" altLang="en-US" sz="900" dirty="0"/>
              <a:t> 정보를 </a:t>
            </a:r>
            <a:r>
              <a:rPr lang="en-US" altLang="ko-KR" sz="900" dirty="0"/>
              <a:t>DB</a:t>
            </a:r>
            <a:r>
              <a:rPr lang="ko-KR" altLang="en-US" sz="900" dirty="0"/>
              <a:t>에 저장</a:t>
            </a:r>
            <a:endParaRPr lang="en-US" altLang="ko-KR" sz="900" dirty="0"/>
          </a:p>
          <a:p>
            <a:pPr marL="257175" indent="-257175">
              <a:lnSpc>
                <a:spcPct val="150000"/>
              </a:lnSpc>
              <a:buAutoNum type="arabicPeriod"/>
            </a:pPr>
            <a:r>
              <a:rPr lang="en-US" altLang="ko-KR" sz="900" dirty="0" err="1"/>
              <a:t>Pytorch</a:t>
            </a:r>
            <a:r>
              <a:rPr lang="ko-KR" altLang="en-US" sz="900" dirty="0"/>
              <a:t>로 예측 모델 구현</a:t>
            </a:r>
            <a:endParaRPr lang="en-US" altLang="ko-KR" sz="900" dirty="0"/>
          </a:p>
          <a:p>
            <a:pPr marL="257175" indent="-257175">
              <a:buAutoNum type="arabicPeriod"/>
            </a:pPr>
            <a:r>
              <a:rPr lang="en-US" altLang="ko-KR" sz="900"/>
              <a:t>Django</a:t>
            </a:r>
            <a:r>
              <a:rPr lang="ko-KR" altLang="en-US" sz="900"/>
              <a:t>를 활용한 백엔드 구축</a:t>
            </a:r>
            <a:endParaRPr lang="en-US" altLang="ko-KR" sz="900" dirty="0"/>
          </a:p>
          <a:p>
            <a:endParaRPr lang="en-US" altLang="ko-KR" sz="1350" dirty="0"/>
          </a:p>
          <a:p>
            <a:r>
              <a:rPr lang="ko-KR" altLang="en-US" sz="1350" b="1" dirty="0"/>
              <a:t>프론트 엔드</a:t>
            </a:r>
            <a:endParaRPr lang="en-US" altLang="ko-KR" sz="1350" b="1" dirty="0"/>
          </a:p>
          <a:p>
            <a:pPr marL="257175" indent="-257175">
              <a:buAutoNum type="arabicPeriod"/>
            </a:pPr>
            <a:r>
              <a:rPr lang="en-US" altLang="ko-KR" sz="900" dirty="0"/>
              <a:t>HTML</a:t>
            </a:r>
            <a:r>
              <a:rPr lang="en-US" altLang="ko-KR" sz="900"/>
              <a:t>, JS, css, Django</a:t>
            </a:r>
            <a:r>
              <a:rPr lang="ko-KR" altLang="en-US" sz="900"/>
              <a:t>로 </a:t>
            </a:r>
            <a:r>
              <a:rPr lang="ko-KR" altLang="en-US" sz="900" dirty="0" err="1"/>
              <a:t>프론트엔드</a:t>
            </a:r>
            <a:r>
              <a:rPr lang="ko-KR" altLang="en-US" sz="900" dirty="0"/>
              <a:t> 구현</a:t>
            </a:r>
            <a:endParaRPr lang="en-US" altLang="ko-KR" sz="90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r>
              <a:rPr lang="en-US" altLang="ko-KR" sz="1350" b="1" dirty="0"/>
              <a:t>User</a:t>
            </a:r>
          </a:p>
          <a:p>
            <a:pPr marL="171450" indent="-171450">
              <a:lnSpc>
                <a:spcPct val="150000"/>
              </a:lnSpc>
              <a:buAutoNum type="arabicPeriod"/>
            </a:pPr>
            <a:r>
              <a:rPr lang="ko-KR" altLang="en-US" sz="900" dirty="0"/>
              <a:t>웹사이트 접속 시</a:t>
            </a:r>
            <a:r>
              <a:rPr lang="en-US" altLang="ko-KR" sz="900" dirty="0"/>
              <a:t>, </a:t>
            </a:r>
            <a:r>
              <a:rPr lang="ko-KR" altLang="en-US" sz="900" dirty="0"/>
              <a:t>크롤링한 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/>
              <a:t>데이터</a:t>
            </a:r>
            <a:r>
              <a:rPr lang="en-US" altLang="ko-KR" sz="900"/>
              <a:t>, API</a:t>
            </a:r>
            <a:r>
              <a:rPr lang="ko-KR" altLang="en-US" sz="900"/>
              <a:t> 결과값 </a:t>
            </a:r>
            <a:r>
              <a:rPr lang="ko-KR" altLang="en-US" sz="900" dirty="0"/>
              <a:t>및 모델링 결과값 확인 가능</a:t>
            </a:r>
          </a:p>
        </p:txBody>
      </p:sp>
      <p:pic>
        <p:nvPicPr>
          <p:cNvPr id="1026" name="Picture 2" descr="PostgreSQL: 다중 행을 하나의 문자열 또는 JSON 타입으로 만들기 - 개발자스럽다">
            <a:extLst>
              <a:ext uri="{FF2B5EF4-FFF2-40B4-BE49-F238E27FC236}">
                <a16:creationId xmlns:a16="http://schemas.microsoft.com/office/drawing/2014/main" id="{514C4A56-5C13-4F69-B45E-2F0188D6D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124" y="3562262"/>
            <a:ext cx="782377" cy="86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A027484-F692-4E75-B062-F6F5E041C11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492" y="4373552"/>
            <a:ext cx="561852" cy="56185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D1160AA-AAF4-41A5-8305-2C7923F27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801" y="4979072"/>
            <a:ext cx="664175" cy="66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6EAADE7-32DC-47BF-95D3-B71B0D170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341" y="2809062"/>
            <a:ext cx="669718" cy="66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238176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A58C83-7719-47B5-8274-2DA3AA199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01" y="1890391"/>
            <a:ext cx="6528032" cy="3585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3776D-769A-482D-A04A-CDD7A883574C}"/>
              </a:ext>
            </a:extLst>
          </p:cNvPr>
          <p:cNvSpPr txBox="1"/>
          <p:nvPr/>
        </p:nvSpPr>
        <p:spPr>
          <a:xfrm>
            <a:off x="525789" y="4005064"/>
            <a:ext cx="475252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사용자는 자신이 원하는 정보의 페이지로 </a:t>
            </a:r>
            <a:r>
              <a:rPr lang="ko-KR" altLang="en-US" sz="1400" b="1" dirty="0">
                <a:latin typeface="+mj-ea"/>
                <a:ea typeface="+mj-ea"/>
              </a:rPr>
              <a:t>이동</a:t>
            </a:r>
            <a:r>
              <a:rPr lang="ko-KR" altLang="en-US" sz="1400" dirty="0">
                <a:latin typeface="+mj-ea"/>
                <a:ea typeface="+mj-ea"/>
              </a:rPr>
              <a:t>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600" dirty="0">
              <a:latin typeface="+mj-ea"/>
              <a:ea typeface="+mj-ea"/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사전 </a:t>
            </a:r>
            <a:r>
              <a:rPr lang="ko-KR" altLang="en-US" sz="1400" b="1" dirty="0">
                <a:latin typeface="+mj-ea"/>
                <a:ea typeface="+mj-ea"/>
              </a:rPr>
              <a:t>정보를 입력</a:t>
            </a:r>
            <a:r>
              <a:rPr lang="ko-KR" altLang="en-US" sz="1400" dirty="0">
                <a:latin typeface="+mj-ea"/>
                <a:ea typeface="+mj-ea"/>
              </a:rPr>
              <a:t>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600" dirty="0">
              <a:latin typeface="+mj-ea"/>
              <a:ea typeface="+mj-ea"/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입력한 정보로 사용자가 원하는 데이터를 찾는다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600" dirty="0">
              <a:latin typeface="+mj-ea"/>
              <a:ea typeface="+mj-ea"/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찾은 데이터를 </a:t>
            </a:r>
            <a:r>
              <a:rPr lang="ko-KR" altLang="en-US" sz="1400" b="1" dirty="0">
                <a:latin typeface="+mj-ea"/>
                <a:ea typeface="+mj-ea"/>
              </a:rPr>
              <a:t>웹으로 보낸다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600" dirty="0">
              <a:latin typeface="+mj-ea"/>
              <a:ea typeface="+mj-ea"/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사용자는 이 데이터를 </a:t>
            </a:r>
            <a:r>
              <a:rPr lang="ko-KR" altLang="en-US" sz="1400" b="1" dirty="0">
                <a:latin typeface="+mj-ea"/>
                <a:ea typeface="+mj-ea"/>
              </a:rPr>
              <a:t>웹에서 확인</a:t>
            </a:r>
            <a:r>
              <a:rPr lang="ko-KR" altLang="en-US" sz="1400" dirty="0">
                <a:latin typeface="+mj-ea"/>
                <a:ea typeface="+mj-ea"/>
              </a:rPr>
              <a:t>한다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0" y="1340768"/>
            <a:ext cx="8210619" cy="439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4469" y="6021288"/>
            <a:ext cx="842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메인화면의</a:t>
            </a:r>
            <a:r>
              <a:rPr lang="ko-KR" altLang="en-US" dirty="0"/>
              <a:t> 메뉴에서 선택 할 수 있는 </a:t>
            </a:r>
            <a:r>
              <a:rPr lang="en-US" altLang="ko-KR" dirty="0"/>
              <a:t>4</a:t>
            </a:r>
            <a:r>
              <a:rPr lang="ko-KR" altLang="en-US" dirty="0"/>
              <a:t>개의 페이지와 해당 페이지의 기능 서술</a:t>
            </a:r>
          </a:p>
        </p:txBody>
      </p:sp>
    </p:spTree>
    <p:extLst>
      <p:ext uri="{BB962C8B-B14F-4D97-AF65-F5344CB8AC3E}">
        <p14:creationId xmlns:p14="http://schemas.microsoft.com/office/powerpoint/2010/main" val="270844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2888C-8A35-4A0A-AA0D-8A857A07A956}"/>
              </a:ext>
            </a:extLst>
          </p:cNvPr>
          <p:cNvSpPr txBox="1"/>
          <p:nvPr/>
        </p:nvSpPr>
        <p:spPr>
          <a:xfrm>
            <a:off x="169612" y="1276849"/>
            <a:ext cx="641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▶ </a:t>
            </a:r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웹 </a:t>
            </a:r>
            <a:r>
              <a:rPr lang="ko-KR" altLang="en-US" dirty="0" err="1">
                <a:latin typeface="+mn-ea"/>
              </a:rPr>
              <a:t>메인페이지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77" y="1700808"/>
            <a:ext cx="5328592" cy="2777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2030" y="2032286"/>
            <a:ext cx="2550708" cy="8640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52030" y="2996952"/>
            <a:ext cx="2550708" cy="148117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21141" y="2060848"/>
            <a:ext cx="68159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기능 </a:t>
            </a:r>
            <a:r>
              <a:rPr lang="en-US" altLang="ko-KR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919155" y="2996952"/>
            <a:ext cx="68159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기능 </a:t>
            </a:r>
            <a:r>
              <a:rPr lang="en-US" altLang="ko-KR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47598" y="2072502"/>
            <a:ext cx="2622872" cy="110316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64796" y="3223564"/>
            <a:ext cx="2622871" cy="70949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88224" y="2074748"/>
            <a:ext cx="68159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기능 </a:t>
            </a:r>
            <a:r>
              <a:rPr lang="en-US" altLang="ko-KR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585017" y="3223564"/>
            <a:ext cx="68800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기능 </a:t>
            </a:r>
            <a:r>
              <a:rPr lang="en-US" altLang="ko-KR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013176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울산항의 전 부두 상태를 나타낸 파이차트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부두를 지도에서 선택하고 해당 부두의 상세정보 확인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오늘의 날씨와 해양기상 관련 정보를 표현한 </a:t>
            </a:r>
            <a:r>
              <a:rPr lang="ko-KR" altLang="en-US" dirty="0" err="1"/>
              <a:t>대시보드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 err="1"/>
              <a:t>울산항</a:t>
            </a:r>
            <a:r>
              <a:rPr lang="ko-KR" altLang="en-US" dirty="0"/>
              <a:t> </a:t>
            </a:r>
            <a:r>
              <a:rPr lang="ko-KR" altLang="en-US" dirty="0" err="1"/>
              <a:t>정박지의</a:t>
            </a:r>
            <a:r>
              <a:rPr lang="ko-KR" altLang="en-US" dirty="0"/>
              <a:t> 혼잡도를 표현한 </a:t>
            </a:r>
            <a:r>
              <a:rPr lang="ko-KR" altLang="en-US" dirty="0" err="1"/>
              <a:t>대시보드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62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8C719-E394-4FF9-8C04-5EAAFC4EBCC4}"/>
              </a:ext>
            </a:extLst>
          </p:cNvPr>
          <p:cNvSpPr txBox="1"/>
          <p:nvPr/>
        </p:nvSpPr>
        <p:spPr>
          <a:xfrm>
            <a:off x="169612" y="1276849"/>
            <a:ext cx="641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▶ </a:t>
            </a:r>
            <a:r>
              <a:rPr lang="en-US" altLang="ko-KR" dirty="0">
                <a:latin typeface="+mn-ea"/>
              </a:rPr>
              <a:t>2. </a:t>
            </a:r>
            <a:r>
              <a:rPr lang="ko-KR" altLang="en-US" dirty="0" err="1">
                <a:latin typeface="+mn-ea"/>
              </a:rPr>
              <a:t>정박지</a:t>
            </a:r>
            <a:r>
              <a:rPr lang="ko-KR" altLang="en-US" dirty="0">
                <a:latin typeface="+mn-ea"/>
              </a:rPr>
              <a:t> 현황 페이지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833632"/>
            <a:ext cx="5186016" cy="3121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051720" y="1988840"/>
            <a:ext cx="5186016" cy="1800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17656" y="2014172"/>
            <a:ext cx="72008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기능 </a:t>
            </a:r>
            <a:r>
              <a:rPr lang="en-US" altLang="ko-KR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051402" y="3789040"/>
            <a:ext cx="2304573" cy="116601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35895" y="4678060"/>
            <a:ext cx="72008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기능 </a:t>
            </a:r>
            <a:r>
              <a:rPr lang="en-US" altLang="ko-KR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360951" y="3791526"/>
            <a:ext cx="2876785" cy="116601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17656" y="4673237"/>
            <a:ext cx="72008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기능 </a:t>
            </a:r>
            <a:r>
              <a:rPr lang="en-US" altLang="ko-KR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544" y="5013176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해당 </a:t>
            </a:r>
            <a:r>
              <a:rPr lang="ko-KR" altLang="en-US" dirty="0" err="1"/>
              <a:t>정박지</a:t>
            </a:r>
            <a:r>
              <a:rPr lang="ko-KR" altLang="en-US" dirty="0"/>
              <a:t> 정보와 정박중인 배 정보 표시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 err="1"/>
              <a:t>정박지</a:t>
            </a:r>
            <a:r>
              <a:rPr lang="ko-KR" altLang="en-US" dirty="0"/>
              <a:t> </a:t>
            </a:r>
            <a:r>
              <a:rPr lang="ko-KR" altLang="en-US" dirty="0" err="1"/>
              <a:t>대기율</a:t>
            </a:r>
            <a:r>
              <a:rPr lang="ko-KR" altLang="en-US" dirty="0"/>
              <a:t> 예측 모델 </a:t>
            </a:r>
            <a:r>
              <a:rPr lang="ko-KR" altLang="en-US" dirty="0" err="1"/>
              <a:t>대시보드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 err="1"/>
              <a:t>정박지</a:t>
            </a:r>
            <a:r>
              <a:rPr lang="ko-KR" altLang="en-US" dirty="0"/>
              <a:t> 예약 및 사용 현황 </a:t>
            </a:r>
            <a:r>
              <a:rPr lang="ko-KR" altLang="en-US" dirty="0" err="1"/>
              <a:t>대시보드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324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765516"/>
              </p:ext>
            </p:extLst>
          </p:nvPr>
        </p:nvGraphicFramePr>
        <p:xfrm>
          <a:off x="424356" y="1334604"/>
          <a:ext cx="8640959" cy="462192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5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2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81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8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8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5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 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  <p:pic>
        <p:nvPicPr>
          <p:cNvPr id="13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23D170E7-B011-4A34-AE6E-6910041F1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456" y="44624"/>
            <a:ext cx="432048" cy="42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816577"/>
            <a:ext cx="5036397" cy="304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A9E51A-F225-492B-874A-004EBABF0EC1}"/>
              </a:ext>
            </a:extLst>
          </p:cNvPr>
          <p:cNvSpPr txBox="1"/>
          <p:nvPr/>
        </p:nvSpPr>
        <p:spPr>
          <a:xfrm>
            <a:off x="169612" y="1276849"/>
            <a:ext cx="641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▶ </a:t>
            </a:r>
            <a:r>
              <a:rPr lang="en-US" altLang="ko-KR" dirty="0">
                <a:latin typeface="+mn-ea"/>
              </a:rPr>
              <a:t>3. </a:t>
            </a:r>
            <a:r>
              <a:rPr lang="ko-KR" altLang="en-US" dirty="0">
                <a:latin typeface="+mn-ea"/>
              </a:rPr>
              <a:t>실시간 선박 위치 추적 페이지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5013176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선박 정보 </a:t>
            </a:r>
            <a:r>
              <a:rPr lang="ko-KR" altLang="en-US" dirty="0" err="1"/>
              <a:t>검색창과</a:t>
            </a:r>
            <a:r>
              <a:rPr lang="ko-KR" altLang="en-US" dirty="0"/>
              <a:t> 해당 검색 결과를 보여주는 창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실시간 선박의 위치를 지도에 표시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23728" y="1916832"/>
            <a:ext cx="1584176" cy="294286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59832" y="1895202"/>
            <a:ext cx="72008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기능 </a:t>
            </a:r>
            <a:r>
              <a:rPr lang="en-US" altLang="ko-KR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07903" y="1916832"/>
            <a:ext cx="3452221" cy="294286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40044" y="1916832"/>
            <a:ext cx="72008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기능 </a:t>
            </a:r>
            <a:r>
              <a:rPr lang="en-US" altLang="ko-KR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60244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31784-71C9-491A-A5B7-05BF9F136CFF}"/>
              </a:ext>
            </a:extLst>
          </p:cNvPr>
          <p:cNvSpPr txBox="1"/>
          <p:nvPr/>
        </p:nvSpPr>
        <p:spPr>
          <a:xfrm>
            <a:off x="169612" y="1276849"/>
            <a:ext cx="641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▶ </a:t>
            </a:r>
            <a:r>
              <a:rPr lang="en-US" altLang="ko-KR" dirty="0">
                <a:latin typeface="+mn-ea"/>
              </a:rPr>
              <a:t>4. </a:t>
            </a:r>
            <a:r>
              <a:rPr lang="ko-KR" altLang="en-US" dirty="0">
                <a:latin typeface="+mn-ea"/>
              </a:rPr>
              <a:t>부두 현황 페이지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844825"/>
            <a:ext cx="4990557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7544" y="5013176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부두 상세정보와 해당 부두 작업현황을 보여주는 창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선택한 부두를 지도에 표시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29628" y="1988840"/>
            <a:ext cx="1622292" cy="288032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23927" y="1988840"/>
            <a:ext cx="3262365" cy="288032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11061" y="4592162"/>
            <a:ext cx="72008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기능 </a:t>
            </a:r>
            <a:r>
              <a:rPr lang="en-US" altLang="ko-KR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489336" y="4592162"/>
            <a:ext cx="72008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기능 </a:t>
            </a:r>
            <a:r>
              <a:rPr lang="en-US" altLang="ko-KR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49249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817440"/>
            <a:ext cx="5073168" cy="3123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CFFBBD-733D-4749-8175-7C9606BFB7AD}"/>
              </a:ext>
            </a:extLst>
          </p:cNvPr>
          <p:cNvSpPr txBox="1"/>
          <p:nvPr/>
        </p:nvSpPr>
        <p:spPr>
          <a:xfrm>
            <a:off x="169612" y="1276849"/>
            <a:ext cx="641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▶ </a:t>
            </a:r>
            <a:r>
              <a:rPr lang="en-US" altLang="ko-KR" dirty="0">
                <a:latin typeface="+mn-ea"/>
              </a:rPr>
              <a:t>5. </a:t>
            </a:r>
            <a:r>
              <a:rPr lang="ko-KR" altLang="en-US" dirty="0">
                <a:latin typeface="+mn-ea"/>
              </a:rPr>
              <a:t>안전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재난 정보 페이지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5013176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일별 기상정보를 보여주는 </a:t>
            </a:r>
            <a:r>
              <a:rPr lang="ko-KR" altLang="en-US" dirty="0" err="1"/>
              <a:t>대시보드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항목별 기상정보를 시간 순으로 보여주는 </a:t>
            </a:r>
            <a:r>
              <a:rPr lang="ko-KR" altLang="en-US" dirty="0" err="1"/>
              <a:t>대시보드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086347" y="1985966"/>
            <a:ext cx="5147930" cy="11521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56782" y="1999734"/>
            <a:ext cx="72008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기능 </a:t>
            </a:r>
            <a:r>
              <a:rPr lang="en-US" altLang="ko-KR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086347" y="3138094"/>
            <a:ext cx="5147930" cy="180307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95534" y="4664169"/>
            <a:ext cx="72008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기능 </a:t>
            </a:r>
            <a:r>
              <a:rPr lang="en-US" altLang="ko-KR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79375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표 4">
            <a:extLst>
              <a:ext uri="{FF2B5EF4-FFF2-40B4-BE49-F238E27FC236}">
                <a16:creationId xmlns:a16="http://schemas.microsoft.com/office/drawing/2014/main" id="{E94A9CA7-2EF7-498B-87A4-A7DAF082D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168800"/>
              </p:ext>
            </p:extLst>
          </p:nvPr>
        </p:nvGraphicFramePr>
        <p:xfrm>
          <a:off x="2047615" y="2852936"/>
          <a:ext cx="2312466" cy="20211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74">
                  <a:extLst>
                    <a:ext uri="{9D8B030D-6E8A-4147-A177-3AD203B41FA5}">
                      <a16:colId xmlns:a16="http://schemas.microsoft.com/office/drawing/2014/main" val="217282514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07993649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277537979"/>
                    </a:ext>
                  </a:extLst>
                </a:gridCol>
              </a:tblGrid>
              <a:tr h="31429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선박별</a:t>
                      </a:r>
                      <a:r>
                        <a:rPr lang="ko-KR" altLang="en-US" sz="1000" dirty="0"/>
                        <a:t> 시설사용 정보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749332"/>
                  </a:ext>
                </a:extLst>
              </a:tr>
              <a:tr h="212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구분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INT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180659"/>
                  </a:ext>
                </a:extLst>
              </a:tr>
              <a:tr h="212599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신청일시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DATE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645992"/>
                  </a:ext>
                </a:extLst>
              </a:tr>
              <a:tr h="239252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지정일시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DATE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257166"/>
                  </a:ext>
                </a:extLst>
              </a:tr>
              <a:tr h="212599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사용목적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STRING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89315"/>
                  </a:ext>
                </a:extLst>
              </a:tr>
              <a:tr h="212599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허가유무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INT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15926"/>
                  </a:ext>
                </a:extLst>
              </a:tr>
              <a:tr h="212599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신고톤수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FLOAT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981192"/>
                  </a:ext>
                </a:extLst>
              </a:tr>
              <a:tr h="21259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선명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STRING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480101"/>
                  </a:ext>
                </a:extLst>
              </a:tr>
            </a:tbl>
          </a:graphicData>
        </a:graphic>
      </p:graphicFrame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374B955A-035E-4E6B-87CE-E8ACDB0F0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296111"/>
              </p:ext>
            </p:extLst>
          </p:nvPr>
        </p:nvGraphicFramePr>
        <p:xfrm>
          <a:off x="4783921" y="2132856"/>
          <a:ext cx="1875710" cy="40009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888">
                  <a:extLst>
                    <a:ext uri="{9D8B030D-6E8A-4147-A177-3AD203B41FA5}">
                      <a16:colId xmlns:a16="http://schemas.microsoft.com/office/drawing/2014/main" val="2172825144"/>
                    </a:ext>
                  </a:extLst>
                </a:gridCol>
                <a:gridCol w="751911">
                  <a:extLst>
                    <a:ext uri="{9D8B030D-6E8A-4147-A177-3AD203B41FA5}">
                      <a16:colId xmlns:a16="http://schemas.microsoft.com/office/drawing/2014/main" val="1079936495"/>
                    </a:ext>
                  </a:extLst>
                </a:gridCol>
                <a:gridCol w="751911">
                  <a:extLst>
                    <a:ext uri="{9D8B030D-6E8A-4147-A177-3AD203B41FA5}">
                      <a16:colId xmlns:a16="http://schemas.microsoft.com/office/drawing/2014/main" val="2256882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날씨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749332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기본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180659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STRING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645992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TIME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257166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풍속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FLOAT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89315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풍향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FLOAT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15926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GUST</a:t>
                      </a:r>
                      <a:r>
                        <a:rPr lang="ko-KR" altLang="en-US" sz="1000" dirty="0"/>
                        <a:t>풍속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FLOAT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981192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현지기압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FLOAT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480101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습도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FLOAT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061920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FLOAT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036164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FLOAT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347337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최대파고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FLOAT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328681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유의파고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FLOAT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01893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평균파고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FLOAT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725136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파주기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FLOAT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070314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파향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FLOAT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778566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B4DAEC-D200-4729-B603-108B7424FCE6}"/>
              </a:ext>
            </a:extLst>
          </p:cNvPr>
          <p:cNvSpPr/>
          <p:nvPr/>
        </p:nvSpPr>
        <p:spPr>
          <a:xfrm>
            <a:off x="222256" y="1725732"/>
            <a:ext cx="8526208" cy="46555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4B65FA-DCD4-41B1-B382-5A31C175222F}"/>
              </a:ext>
            </a:extLst>
          </p:cNvPr>
          <p:cNvSpPr txBox="1"/>
          <p:nvPr/>
        </p:nvSpPr>
        <p:spPr>
          <a:xfrm>
            <a:off x="169612" y="1276849"/>
            <a:ext cx="641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▶ </a:t>
            </a:r>
            <a:r>
              <a:rPr lang="en-US" altLang="ko-KR" dirty="0">
                <a:latin typeface="+mn-ea"/>
              </a:rPr>
              <a:t>SQL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47613" y="2673158"/>
          <a:ext cx="8848773" cy="38521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0508">
                <a:tc>
                  <a:txBody>
                    <a:bodyPr/>
                    <a:lstStyle/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79" y="1398060"/>
          <a:ext cx="8865668" cy="11004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6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프로젝트명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항만과 선박의 정보를 제공하는 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4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실시간 선박 위치 추적기능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정박지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대기율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예측기능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정박지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혼잡도와 항만의 부두현황의 시각화 대시보드 제공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울산항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바다의 날씨 조회기능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항만 관련 웹사이트들의 링크 제공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3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461006-8C09-4245-AD0B-8893E883B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6" y="3181353"/>
            <a:ext cx="64865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11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3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8A5D39-3E69-4A2D-AC3B-6AAA3ECED2AF}"/>
              </a:ext>
            </a:extLst>
          </p:cNvPr>
          <p:cNvSpPr/>
          <p:nvPr/>
        </p:nvSpPr>
        <p:spPr>
          <a:xfrm>
            <a:off x="308896" y="1283908"/>
            <a:ext cx="8526208" cy="53854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AAC377-8E52-475F-BE96-CB6F8683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12" y="1962395"/>
            <a:ext cx="3440132" cy="3698853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B762D976-0730-4190-B802-4FD25320D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070190"/>
              </p:ext>
            </p:extLst>
          </p:nvPr>
        </p:nvGraphicFramePr>
        <p:xfrm>
          <a:off x="4355976" y="1621184"/>
          <a:ext cx="4104456" cy="4760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9782">
                  <a:extLst>
                    <a:ext uri="{9D8B030D-6E8A-4147-A177-3AD203B41FA5}">
                      <a16:colId xmlns:a16="http://schemas.microsoft.com/office/drawing/2014/main" val="348873979"/>
                    </a:ext>
                  </a:extLst>
                </a:gridCol>
                <a:gridCol w="469782">
                  <a:extLst>
                    <a:ext uri="{9D8B030D-6E8A-4147-A177-3AD203B41FA5}">
                      <a16:colId xmlns:a16="http://schemas.microsoft.com/office/drawing/2014/main" val="703921239"/>
                    </a:ext>
                  </a:extLst>
                </a:gridCol>
                <a:gridCol w="621401">
                  <a:extLst>
                    <a:ext uri="{9D8B030D-6E8A-4147-A177-3AD203B41FA5}">
                      <a16:colId xmlns:a16="http://schemas.microsoft.com/office/drawing/2014/main" val="4057705753"/>
                    </a:ext>
                  </a:extLst>
                </a:gridCol>
                <a:gridCol w="664118">
                  <a:extLst>
                    <a:ext uri="{9D8B030D-6E8A-4147-A177-3AD203B41FA5}">
                      <a16:colId xmlns:a16="http://schemas.microsoft.com/office/drawing/2014/main" val="2036661478"/>
                    </a:ext>
                  </a:extLst>
                </a:gridCol>
                <a:gridCol w="1006675">
                  <a:extLst>
                    <a:ext uri="{9D8B030D-6E8A-4147-A177-3AD203B41FA5}">
                      <a16:colId xmlns:a16="http://schemas.microsoft.com/office/drawing/2014/main" val="3030874822"/>
                    </a:ext>
                  </a:extLst>
                </a:gridCol>
                <a:gridCol w="872698">
                  <a:extLst>
                    <a:ext uri="{9D8B030D-6E8A-4147-A177-3AD203B41FA5}">
                      <a16:colId xmlns:a16="http://schemas.microsoft.com/office/drawing/2014/main" val="25799906"/>
                    </a:ext>
                  </a:extLst>
                </a:gridCol>
              </a:tblGrid>
              <a:tr h="3737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j-lt"/>
                        </a:rPr>
                        <a:t>항목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57804"/>
                  </a:ext>
                </a:extLst>
              </a:tr>
              <a:tr h="239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j-lt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j-lt"/>
                        </a:rPr>
                        <a:t>사용자는 웹상에서 정보를 검색한다</a:t>
                      </a:r>
                      <a:r>
                        <a:rPr lang="en-US" altLang="ko-KR" sz="900" dirty="0">
                          <a:latin typeface="+mj-lt"/>
                        </a:rPr>
                        <a:t>.</a:t>
                      </a:r>
                      <a:endParaRPr lang="ko-KR" altLang="en-US" sz="9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569152"/>
                  </a:ext>
                </a:extLst>
              </a:tr>
              <a:tr h="2218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j-lt"/>
                        </a:rPr>
                        <a:t>관련 </a:t>
                      </a:r>
                      <a:endParaRPr lang="en-US" altLang="ko-KR" sz="90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900" dirty="0" err="1">
                          <a:latin typeface="+mj-lt"/>
                        </a:rPr>
                        <a:t>액터</a:t>
                      </a:r>
                      <a:r>
                        <a:rPr lang="ko-KR" altLang="en-US" sz="900" dirty="0">
                          <a:latin typeface="+mj-lt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j-lt"/>
                        </a:rPr>
                        <a:t>주 </a:t>
                      </a:r>
                      <a:r>
                        <a:rPr lang="ko-KR" altLang="en-US" sz="900" dirty="0" err="1">
                          <a:latin typeface="+mj-lt"/>
                        </a:rPr>
                        <a:t>액터</a:t>
                      </a:r>
                      <a:endParaRPr lang="ko-KR" altLang="en-US" sz="900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j-lt"/>
                        </a:rPr>
                        <a:t>Actor</a:t>
                      </a:r>
                      <a:endParaRPr lang="ko-KR" altLang="en-US" sz="9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076800"/>
                  </a:ext>
                </a:extLst>
              </a:tr>
              <a:tr h="2218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j-lt"/>
                        </a:rPr>
                        <a:t>보조 </a:t>
                      </a:r>
                      <a:r>
                        <a:rPr lang="ko-KR" altLang="en-US" sz="900" dirty="0" err="1">
                          <a:latin typeface="+mj-lt"/>
                        </a:rPr>
                        <a:t>액터</a:t>
                      </a:r>
                      <a:endParaRPr lang="ko-KR" altLang="en-US" sz="900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j-lt"/>
                        </a:rPr>
                        <a:t>GUI, System, DB</a:t>
                      </a:r>
                      <a:endParaRPr lang="ko-KR" altLang="en-US" sz="9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986138"/>
                  </a:ext>
                </a:extLst>
              </a:tr>
              <a:tr h="360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j-lt"/>
                        </a:rPr>
                        <a:t>선행조건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j-lt"/>
                        </a:rPr>
                        <a:t>Actor</a:t>
                      </a:r>
                      <a:r>
                        <a:rPr lang="ko-KR" altLang="en-US" sz="900" dirty="0">
                          <a:latin typeface="+mj-lt"/>
                        </a:rPr>
                        <a:t>는 웹페이지를 연 </a:t>
                      </a:r>
                      <a:r>
                        <a:rPr lang="ko-KR" altLang="en-US" sz="900" dirty="0" err="1">
                          <a:latin typeface="+mj-lt"/>
                        </a:rPr>
                        <a:t>상태여야한다</a:t>
                      </a:r>
                      <a:r>
                        <a:rPr lang="en-US" altLang="ko-KR" sz="900" dirty="0">
                          <a:latin typeface="+mj-lt"/>
                        </a:rPr>
                        <a:t>.</a:t>
                      </a:r>
                      <a:endParaRPr lang="ko-KR" altLang="en-US" sz="9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118887"/>
                  </a:ext>
                </a:extLst>
              </a:tr>
              <a:tr h="3556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j-lt"/>
                        </a:rPr>
                        <a:t>시나리오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j-lt"/>
                        </a:rPr>
                        <a:t>기본</a:t>
                      </a:r>
                      <a:endParaRPr lang="en-US" altLang="ko-KR" sz="90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+mj-lt"/>
                        </a:rPr>
                        <a:t>시나리오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j-lt"/>
                        </a:rPr>
                        <a:t>Actor</a:t>
                      </a:r>
                      <a:endParaRPr lang="ko-KR" altLang="en-US" sz="900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Actor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j-lt"/>
                        </a:rPr>
                        <a:t>System</a:t>
                      </a:r>
                      <a:endParaRPr lang="ko-KR" altLang="en-US" sz="900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j-lt"/>
                        </a:rPr>
                        <a:t>DB</a:t>
                      </a:r>
                      <a:endParaRPr lang="ko-KR" altLang="en-US" sz="900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70585"/>
                  </a:ext>
                </a:extLst>
              </a:tr>
              <a:tr h="246571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algn="l" latinLnBrk="1">
                        <a:buAutoNum type="arabicParenBoth"/>
                      </a:pPr>
                      <a:r>
                        <a:rPr lang="ko-KR" altLang="en-US" sz="900" dirty="0">
                          <a:latin typeface="+mj-lt"/>
                        </a:rPr>
                        <a:t>사용자는 버튼을 클릭하여 자신이 원하는 페이지로 이동한다</a:t>
                      </a:r>
                      <a:r>
                        <a:rPr lang="en-US" altLang="ko-KR" sz="900" dirty="0">
                          <a:latin typeface="+mj-lt"/>
                        </a:rPr>
                        <a:t>. </a:t>
                      </a:r>
                    </a:p>
                    <a:p>
                      <a:pPr marL="228600" indent="-228600" algn="l" latinLnBrk="1">
                        <a:buAutoNum type="arabicParenBoth"/>
                      </a:pPr>
                      <a:endParaRPr lang="en-US" altLang="ko-KR" sz="900" dirty="0">
                        <a:latin typeface="+mj-lt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900" dirty="0">
                          <a:latin typeface="+mj-lt"/>
                        </a:rPr>
                        <a:t>(3) </a:t>
                      </a:r>
                      <a:r>
                        <a:rPr lang="ko-KR" altLang="en-US" sz="900" dirty="0">
                          <a:latin typeface="+mj-lt"/>
                        </a:rPr>
                        <a:t>데이터를 입력한다</a:t>
                      </a:r>
                      <a:r>
                        <a:rPr lang="en-US" altLang="ko-KR" sz="900" dirty="0">
                          <a:latin typeface="+mj-lt"/>
                        </a:rPr>
                        <a:t>.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+mj-lt"/>
                        </a:rPr>
                        <a:t>(2) </a:t>
                      </a:r>
                      <a:r>
                        <a:rPr lang="ko-KR" altLang="en-US" sz="900" dirty="0">
                          <a:latin typeface="+mj-lt"/>
                        </a:rPr>
                        <a:t>페이지를</a:t>
                      </a:r>
                      <a:endParaRPr lang="en-US" altLang="ko-KR" sz="900" dirty="0">
                        <a:latin typeface="+mj-lt"/>
                      </a:endParaRPr>
                    </a:p>
                    <a:p>
                      <a:pPr algn="l" latinLnBrk="1"/>
                      <a:r>
                        <a:rPr lang="ko-KR" altLang="en-US" sz="900" dirty="0">
                          <a:latin typeface="+mj-lt"/>
                        </a:rPr>
                        <a:t>화면에 띄운다</a:t>
                      </a:r>
                      <a:r>
                        <a:rPr lang="en-US" altLang="ko-KR" sz="900" dirty="0">
                          <a:latin typeface="+mj-lt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900" dirty="0">
                        <a:latin typeface="+mj-lt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atin typeface="+mj-lt"/>
                        </a:rPr>
                        <a:t>(4) </a:t>
                      </a:r>
                      <a:r>
                        <a:rPr lang="ko-KR" altLang="en-US" sz="900" dirty="0">
                          <a:latin typeface="+mj-lt"/>
                        </a:rPr>
                        <a:t>입력 정보를 화면에 띄운다</a:t>
                      </a:r>
                      <a:r>
                        <a:rPr lang="en-US" altLang="ko-KR" sz="900" dirty="0">
                          <a:latin typeface="+mj-lt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900" dirty="0">
                        <a:latin typeface="+mj-lt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atin typeface="+mj-lt"/>
                        </a:rPr>
                        <a:t>(6) </a:t>
                      </a:r>
                      <a:r>
                        <a:rPr lang="ko-KR" altLang="en-US" sz="900" dirty="0">
                          <a:latin typeface="+mj-lt"/>
                        </a:rPr>
                        <a:t>출력 정보를 화면에 띄운다</a:t>
                      </a:r>
                      <a:r>
                        <a:rPr lang="en-US" altLang="ko-KR" sz="900" dirty="0">
                          <a:latin typeface="+mj-lt"/>
                        </a:rPr>
                        <a:t>. </a:t>
                      </a:r>
                      <a:endParaRPr lang="ko-KR" altLang="en-US" sz="9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+mj-lt"/>
                        </a:rPr>
                        <a:t>(5) </a:t>
                      </a:r>
                      <a:r>
                        <a:rPr lang="ko-KR" altLang="en-US" sz="900" dirty="0">
                          <a:latin typeface="+mj-lt"/>
                        </a:rPr>
                        <a:t>입력 정보를 바탕으로 요구하는 데이터를 찾는다</a:t>
                      </a:r>
                      <a:r>
                        <a:rPr lang="en-US" altLang="ko-KR" sz="900" dirty="0">
                          <a:latin typeface="+mj-lt"/>
                        </a:rPr>
                        <a:t>. </a:t>
                      </a:r>
                      <a:endParaRPr lang="ko-KR" altLang="en-US" sz="9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103929"/>
                  </a:ext>
                </a:extLst>
              </a:tr>
              <a:tr h="47395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j-lt"/>
                        </a:rPr>
                        <a:t>대안</a:t>
                      </a:r>
                      <a:endParaRPr lang="en-US" altLang="ko-KR" sz="90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+mj-lt"/>
                        </a:rPr>
                        <a:t>시나리오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j-lt"/>
                        </a:rPr>
                        <a:t>없음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927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897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_x189573992" descr="EMB00002db40e3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982DA884-3D8A-45BA-BD37-077E04F88768}"/>
              </a:ext>
            </a:extLst>
          </p:cNvPr>
          <p:cNvSpPr/>
          <p:nvPr/>
        </p:nvSpPr>
        <p:spPr>
          <a:xfrm>
            <a:off x="2194478" y="3429000"/>
            <a:ext cx="1267324" cy="792088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8212B2-5294-49FB-9B12-4296F851924F}"/>
              </a:ext>
            </a:extLst>
          </p:cNvPr>
          <p:cNvSpPr/>
          <p:nvPr/>
        </p:nvSpPr>
        <p:spPr>
          <a:xfrm>
            <a:off x="458076" y="3429000"/>
            <a:ext cx="1267324" cy="792088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28BAD-54D7-4889-9446-172D1AB6ABED}"/>
              </a:ext>
            </a:extLst>
          </p:cNvPr>
          <p:cNvSpPr txBox="1"/>
          <p:nvPr/>
        </p:nvSpPr>
        <p:spPr>
          <a:xfrm>
            <a:off x="458077" y="3640378"/>
            <a:ext cx="12673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시작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422196-E7DE-4ED8-8694-48470B43736E}"/>
              </a:ext>
            </a:extLst>
          </p:cNvPr>
          <p:cNvSpPr txBox="1"/>
          <p:nvPr/>
        </p:nvSpPr>
        <p:spPr>
          <a:xfrm>
            <a:off x="2194477" y="3644580"/>
            <a:ext cx="12673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/>
              <a:t>크롤링</a:t>
            </a:r>
            <a:r>
              <a:rPr lang="ko-KR" altLang="en-US" sz="1500" b="1" dirty="0"/>
              <a:t> 실행</a:t>
            </a:r>
            <a:endParaRPr lang="en-US" altLang="ko-KR" sz="15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E43554A-6F8E-4D26-8B51-AC2B0CC434F6}"/>
              </a:ext>
            </a:extLst>
          </p:cNvPr>
          <p:cNvSpPr/>
          <p:nvPr/>
        </p:nvSpPr>
        <p:spPr>
          <a:xfrm>
            <a:off x="3938339" y="692696"/>
            <a:ext cx="1267324" cy="792088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2658B4-F18F-423A-86C8-50681AB5F285}"/>
              </a:ext>
            </a:extLst>
          </p:cNvPr>
          <p:cNvSpPr txBox="1"/>
          <p:nvPr/>
        </p:nvSpPr>
        <p:spPr>
          <a:xfrm>
            <a:off x="3779912" y="745823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Port-Mis</a:t>
            </a:r>
          </a:p>
          <a:p>
            <a:pPr algn="ctr"/>
            <a:r>
              <a:rPr lang="ko-KR" altLang="en-US" sz="1200" b="1" dirty="0"/>
              <a:t>시설사용허가현황 접속</a:t>
            </a:r>
            <a:endParaRPr lang="en-US" altLang="ko-KR" sz="1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13FC83C-C815-462B-ABC2-BC71AC72F398}"/>
              </a:ext>
            </a:extLst>
          </p:cNvPr>
          <p:cNvSpPr/>
          <p:nvPr/>
        </p:nvSpPr>
        <p:spPr>
          <a:xfrm>
            <a:off x="5522515" y="740176"/>
            <a:ext cx="1267324" cy="792088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637722-E20B-48EB-9F03-8DF48DC39C17}"/>
              </a:ext>
            </a:extLst>
          </p:cNvPr>
          <p:cNvSpPr txBox="1"/>
          <p:nvPr/>
        </p:nvSpPr>
        <p:spPr>
          <a:xfrm>
            <a:off x="5522514" y="838156"/>
            <a:ext cx="126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/>
              <a:t>청코드</a:t>
            </a:r>
            <a:r>
              <a:rPr lang="ko-KR" altLang="en-US" sz="1500" b="1" dirty="0"/>
              <a:t> 및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정보 입력</a:t>
            </a:r>
            <a:endParaRPr lang="en-US" altLang="ko-KR" sz="15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122D1F3-3061-4C90-AD7F-74FA1EF53E06}"/>
              </a:ext>
            </a:extLst>
          </p:cNvPr>
          <p:cNvSpPr/>
          <p:nvPr/>
        </p:nvSpPr>
        <p:spPr>
          <a:xfrm>
            <a:off x="7117935" y="698370"/>
            <a:ext cx="1267324" cy="792088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972E9-7164-4A84-9CD8-72442E49A373}"/>
              </a:ext>
            </a:extLst>
          </p:cNvPr>
          <p:cNvSpPr txBox="1"/>
          <p:nvPr/>
        </p:nvSpPr>
        <p:spPr>
          <a:xfrm>
            <a:off x="7117934" y="913950"/>
            <a:ext cx="126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테이블 전체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수집</a:t>
            </a:r>
            <a:endParaRPr lang="en-US" altLang="ko-KR" sz="15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EAF382-ED88-4DF2-BD1A-391F3556E798}"/>
              </a:ext>
            </a:extLst>
          </p:cNvPr>
          <p:cNvSpPr/>
          <p:nvPr/>
        </p:nvSpPr>
        <p:spPr>
          <a:xfrm>
            <a:off x="3938338" y="2157410"/>
            <a:ext cx="1267324" cy="792088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798063-DB08-4CD7-805E-ADB980AD8CA6}"/>
              </a:ext>
            </a:extLst>
          </p:cNvPr>
          <p:cNvSpPr txBox="1"/>
          <p:nvPr/>
        </p:nvSpPr>
        <p:spPr>
          <a:xfrm>
            <a:off x="3779911" y="2210537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Port-Mis</a:t>
            </a:r>
          </a:p>
          <a:p>
            <a:pPr algn="ctr"/>
            <a:r>
              <a:rPr lang="ko-KR" altLang="en-US" sz="1200" b="1" dirty="0" err="1"/>
              <a:t>선박입출항현황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 접속</a:t>
            </a:r>
            <a:endParaRPr lang="en-US" altLang="ko-KR" sz="12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87C57F5-34E8-4D08-9282-42A8A3F07DB8}"/>
              </a:ext>
            </a:extLst>
          </p:cNvPr>
          <p:cNvSpPr/>
          <p:nvPr/>
        </p:nvSpPr>
        <p:spPr>
          <a:xfrm>
            <a:off x="5522514" y="2204890"/>
            <a:ext cx="1267324" cy="792088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603FD2-7321-4385-902E-BCBEA8D26A0F}"/>
              </a:ext>
            </a:extLst>
          </p:cNvPr>
          <p:cNvSpPr txBox="1"/>
          <p:nvPr/>
        </p:nvSpPr>
        <p:spPr>
          <a:xfrm>
            <a:off x="5522513" y="2302870"/>
            <a:ext cx="126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/>
              <a:t>청코드</a:t>
            </a:r>
            <a:r>
              <a:rPr lang="ko-KR" altLang="en-US" sz="1500" b="1" dirty="0"/>
              <a:t> 및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정보 입력</a:t>
            </a:r>
            <a:endParaRPr lang="en-US" altLang="ko-KR" sz="15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4C584F1-3172-4B2F-BBCA-CCFAF4B79E08}"/>
              </a:ext>
            </a:extLst>
          </p:cNvPr>
          <p:cNvSpPr/>
          <p:nvPr/>
        </p:nvSpPr>
        <p:spPr>
          <a:xfrm>
            <a:off x="7117934" y="2163084"/>
            <a:ext cx="1267324" cy="792088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E4DBB3-8859-4E63-9261-1D37C6844656}"/>
              </a:ext>
            </a:extLst>
          </p:cNvPr>
          <p:cNvSpPr txBox="1"/>
          <p:nvPr/>
        </p:nvSpPr>
        <p:spPr>
          <a:xfrm>
            <a:off x="7117933" y="2378664"/>
            <a:ext cx="126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테이블 전체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수집</a:t>
            </a:r>
            <a:endParaRPr lang="en-US" altLang="ko-KR" sz="15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73F8491-BB94-4A7A-B47F-E177743E1D0A}"/>
              </a:ext>
            </a:extLst>
          </p:cNvPr>
          <p:cNvSpPr/>
          <p:nvPr/>
        </p:nvSpPr>
        <p:spPr>
          <a:xfrm>
            <a:off x="3956402" y="4279810"/>
            <a:ext cx="1267324" cy="792088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A4DAFA-B8B4-4311-8283-720A11A4AB9F}"/>
              </a:ext>
            </a:extLst>
          </p:cNvPr>
          <p:cNvSpPr txBox="1"/>
          <p:nvPr/>
        </p:nvSpPr>
        <p:spPr>
          <a:xfrm>
            <a:off x="3797975" y="4419972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울산항만공사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재난안전 포털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접속</a:t>
            </a:r>
            <a:endParaRPr lang="en-US" altLang="ko-KR" sz="12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2BDB9E5-0060-4F6E-B0F7-60457DDCFE6B}"/>
              </a:ext>
            </a:extLst>
          </p:cNvPr>
          <p:cNvSpPr/>
          <p:nvPr/>
        </p:nvSpPr>
        <p:spPr>
          <a:xfrm>
            <a:off x="5695281" y="3446843"/>
            <a:ext cx="911896" cy="55964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6E3340-D337-4D9D-8C48-357296F4BE54}"/>
              </a:ext>
            </a:extLst>
          </p:cNvPr>
          <p:cNvSpPr txBox="1"/>
          <p:nvPr/>
        </p:nvSpPr>
        <p:spPr>
          <a:xfrm>
            <a:off x="5525610" y="3508025"/>
            <a:ext cx="126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울산본항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접속</a:t>
            </a:r>
            <a:endParaRPr lang="en-US" altLang="ko-KR" sz="12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F1D4507-39E8-4480-9DF5-0D34DC425E17}"/>
              </a:ext>
            </a:extLst>
          </p:cNvPr>
          <p:cNvSpPr/>
          <p:nvPr/>
        </p:nvSpPr>
        <p:spPr>
          <a:xfrm>
            <a:off x="5706527" y="4093471"/>
            <a:ext cx="911896" cy="55964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EF633-B09E-4214-B316-877B58FFE61F}"/>
              </a:ext>
            </a:extLst>
          </p:cNvPr>
          <p:cNvSpPr txBox="1"/>
          <p:nvPr/>
        </p:nvSpPr>
        <p:spPr>
          <a:xfrm>
            <a:off x="5536856" y="4154653"/>
            <a:ext cx="126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온산항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접속</a:t>
            </a:r>
            <a:endParaRPr lang="en-US" altLang="ko-KR" sz="12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74C0A9E-4C4B-45B2-A48D-85C5EFED6E41}"/>
              </a:ext>
            </a:extLst>
          </p:cNvPr>
          <p:cNvSpPr/>
          <p:nvPr/>
        </p:nvSpPr>
        <p:spPr>
          <a:xfrm>
            <a:off x="5713599" y="4740099"/>
            <a:ext cx="911896" cy="55964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53D3BA-557D-47EA-A8E0-F4F86C837FF9}"/>
              </a:ext>
            </a:extLst>
          </p:cNvPr>
          <p:cNvSpPr txBox="1"/>
          <p:nvPr/>
        </p:nvSpPr>
        <p:spPr>
          <a:xfrm>
            <a:off x="5543928" y="4801281"/>
            <a:ext cx="126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울산신항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접속</a:t>
            </a:r>
            <a:endParaRPr lang="en-US" altLang="ko-KR" sz="12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7F42509-1DC9-4399-B685-83D5D172E38F}"/>
              </a:ext>
            </a:extLst>
          </p:cNvPr>
          <p:cNvSpPr/>
          <p:nvPr/>
        </p:nvSpPr>
        <p:spPr>
          <a:xfrm>
            <a:off x="5732246" y="5411111"/>
            <a:ext cx="911896" cy="55964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45A1CA-6633-4566-918B-00F69E94A981}"/>
              </a:ext>
            </a:extLst>
          </p:cNvPr>
          <p:cNvSpPr txBox="1"/>
          <p:nvPr/>
        </p:nvSpPr>
        <p:spPr>
          <a:xfrm>
            <a:off x="5562575" y="5472293"/>
            <a:ext cx="126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미포항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접속</a:t>
            </a:r>
            <a:endParaRPr lang="en-US" altLang="ko-KR" sz="12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58650E1-A560-40DB-BD83-3309FB47A0A8}"/>
              </a:ext>
            </a:extLst>
          </p:cNvPr>
          <p:cNvSpPr/>
          <p:nvPr/>
        </p:nvSpPr>
        <p:spPr>
          <a:xfrm>
            <a:off x="7444680" y="3714473"/>
            <a:ext cx="911896" cy="55964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C522ED-B3AD-4810-A6E9-E719E3FB7C2A}"/>
              </a:ext>
            </a:extLst>
          </p:cNvPr>
          <p:cNvSpPr txBox="1"/>
          <p:nvPr/>
        </p:nvSpPr>
        <p:spPr>
          <a:xfrm>
            <a:off x="7275009" y="3775655"/>
            <a:ext cx="126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부두명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수집</a:t>
            </a:r>
            <a:endParaRPr lang="en-US" altLang="ko-KR" sz="12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FB27A86-B3D5-496A-A583-B84CC5F90041}"/>
              </a:ext>
            </a:extLst>
          </p:cNvPr>
          <p:cNvSpPr/>
          <p:nvPr/>
        </p:nvSpPr>
        <p:spPr>
          <a:xfrm>
            <a:off x="7444680" y="4523900"/>
            <a:ext cx="911896" cy="55964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0F7ACA-6B77-44DC-9F28-6FF09160B682}"/>
              </a:ext>
            </a:extLst>
          </p:cNvPr>
          <p:cNvSpPr txBox="1"/>
          <p:nvPr/>
        </p:nvSpPr>
        <p:spPr>
          <a:xfrm>
            <a:off x="7275009" y="4585082"/>
            <a:ext cx="126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날짜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수집</a:t>
            </a:r>
            <a:endParaRPr lang="en-US" altLang="ko-KR" sz="1200" b="1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8E49008-58D3-4CCD-9456-A0A78924D37A}"/>
              </a:ext>
            </a:extLst>
          </p:cNvPr>
          <p:cNvSpPr/>
          <p:nvPr/>
        </p:nvSpPr>
        <p:spPr>
          <a:xfrm>
            <a:off x="7444680" y="5293182"/>
            <a:ext cx="911896" cy="55964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FFEECD-6103-413C-8912-38BDC5C5BD11}"/>
              </a:ext>
            </a:extLst>
          </p:cNvPr>
          <p:cNvSpPr txBox="1"/>
          <p:nvPr/>
        </p:nvSpPr>
        <p:spPr>
          <a:xfrm>
            <a:off x="7275009" y="5354364"/>
            <a:ext cx="126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부두상태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수집</a:t>
            </a:r>
            <a:endParaRPr lang="en-US" altLang="ko-KR" sz="1200" b="1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BE54C13-899E-4292-AF5E-540214C5576F}"/>
              </a:ext>
            </a:extLst>
          </p:cNvPr>
          <p:cNvSpPr/>
          <p:nvPr/>
        </p:nvSpPr>
        <p:spPr>
          <a:xfrm>
            <a:off x="2225321" y="4797055"/>
            <a:ext cx="1267324" cy="792088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502D89-860D-4171-9A69-A239664BB9C9}"/>
              </a:ext>
            </a:extLst>
          </p:cNvPr>
          <p:cNvSpPr txBox="1"/>
          <p:nvPr/>
        </p:nvSpPr>
        <p:spPr>
          <a:xfrm>
            <a:off x="2215397" y="4896230"/>
            <a:ext cx="126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API</a:t>
            </a:r>
          </a:p>
          <a:p>
            <a:pPr algn="ctr"/>
            <a:r>
              <a:rPr lang="ko-KR" altLang="en-US" sz="1500" b="1" dirty="0"/>
              <a:t>데이터 수집</a:t>
            </a:r>
            <a:endParaRPr lang="en-US" altLang="ko-KR" sz="1500" b="1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34D1074-9448-47F0-AC52-53B63E5D0A46}"/>
              </a:ext>
            </a:extLst>
          </p:cNvPr>
          <p:cNvSpPr/>
          <p:nvPr/>
        </p:nvSpPr>
        <p:spPr>
          <a:xfrm>
            <a:off x="1816716" y="5805264"/>
            <a:ext cx="911896" cy="55964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BB72AE-A401-482C-A62F-DC99EEEE5A39}"/>
              </a:ext>
            </a:extLst>
          </p:cNvPr>
          <p:cNvSpPr txBox="1"/>
          <p:nvPr/>
        </p:nvSpPr>
        <p:spPr>
          <a:xfrm>
            <a:off x="1647045" y="5945514"/>
            <a:ext cx="1267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/>
              <a:t>날씨</a:t>
            </a:r>
            <a:endParaRPr lang="en-US" altLang="ko-KR" sz="1200" b="1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777778D-23BC-4D06-92AC-0BD36E4ADBEF}"/>
              </a:ext>
            </a:extLst>
          </p:cNvPr>
          <p:cNvSpPr/>
          <p:nvPr/>
        </p:nvSpPr>
        <p:spPr>
          <a:xfrm>
            <a:off x="2898283" y="5818265"/>
            <a:ext cx="911896" cy="55964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5FB260-30DC-43BA-94B1-8EA6B6B14E3B}"/>
              </a:ext>
            </a:extLst>
          </p:cNvPr>
          <p:cNvSpPr txBox="1"/>
          <p:nvPr/>
        </p:nvSpPr>
        <p:spPr>
          <a:xfrm>
            <a:off x="2728612" y="5958515"/>
            <a:ext cx="1267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선박 위치</a:t>
            </a:r>
            <a:endParaRPr lang="en-US" altLang="ko-KR" sz="12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6B66C29-DEA2-4C3D-B5A5-C4C5AA157121}"/>
              </a:ext>
            </a:extLst>
          </p:cNvPr>
          <p:cNvCxnSpPr>
            <a:stCxn id="4" idx="3"/>
            <a:endCxn id="13" idx="1"/>
          </p:cNvCxnSpPr>
          <p:nvPr/>
        </p:nvCxnSpPr>
        <p:spPr>
          <a:xfrm>
            <a:off x="1725401" y="3801961"/>
            <a:ext cx="469076" cy="42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EEA0E97-5E5D-4972-941D-4E4FB8606633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461801" y="2547782"/>
            <a:ext cx="469077" cy="125838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3D8D613-1168-4612-B0B9-2CDE6489AF0C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461801" y="1082115"/>
            <a:ext cx="469077" cy="272404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B7CF032-B547-4184-9352-F3C1F61E7FA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461801" y="3806163"/>
            <a:ext cx="494601" cy="88121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57BA52E-C056-4EC0-BE6D-E96B7240F049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213124" y="1115155"/>
            <a:ext cx="30939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0FEBB82-5672-4480-BDC0-4C0EFCDA8224}"/>
              </a:ext>
            </a:extLst>
          </p:cNvPr>
          <p:cNvCxnSpPr>
            <a:cxnSpLocks/>
          </p:cNvCxnSpPr>
          <p:nvPr/>
        </p:nvCxnSpPr>
        <p:spPr>
          <a:xfrm>
            <a:off x="6789837" y="1104519"/>
            <a:ext cx="30939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E068DEC-F560-4BB5-8C28-80B0020416BC}"/>
              </a:ext>
            </a:extLst>
          </p:cNvPr>
          <p:cNvCxnSpPr>
            <a:cxnSpLocks/>
          </p:cNvCxnSpPr>
          <p:nvPr/>
        </p:nvCxnSpPr>
        <p:spPr>
          <a:xfrm>
            <a:off x="5209392" y="2564904"/>
            <a:ext cx="30939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9BEFF791-EA79-4FF4-AB37-BE24309EC6EB}"/>
              </a:ext>
            </a:extLst>
          </p:cNvPr>
          <p:cNvCxnSpPr>
            <a:cxnSpLocks/>
          </p:cNvCxnSpPr>
          <p:nvPr/>
        </p:nvCxnSpPr>
        <p:spPr>
          <a:xfrm>
            <a:off x="6811252" y="2564904"/>
            <a:ext cx="30939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B7AF363-0790-4191-890F-46E13D93D396}"/>
              </a:ext>
            </a:extLst>
          </p:cNvPr>
          <p:cNvCxnSpPr>
            <a:cxnSpLocks/>
          </p:cNvCxnSpPr>
          <p:nvPr/>
        </p:nvCxnSpPr>
        <p:spPr>
          <a:xfrm flipV="1">
            <a:off x="5234538" y="3775655"/>
            <a:ext cx="460743" cy="91172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9FA4FFE-79C8-4989-80F2-062860766ABA}"/>
              </a:ext>
            </a:extLst>
          </p:cNvPr>
          <p:cNvCxnSpPr>
            <a:cxnSpLocks/>
          </p:cNvCxnSpPr>
          <p:nvPr/>
        </p:nvCxnSpPr>
        <p:spPr>
          <a:xfrm flipV="1">
            <a:off x="5228721" y="4404432"/>
            <a:ext cx="477080" cy="29886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48862FE-00E7-4136-A2AB-908ECA692A54}"/>
              </a:ext>
            </a:extLst>
          </p:cNvPr>
          <p:cNvCxnSpPr>
            <a:cxnSpLocks/>
          </p:cNvCxnSpPr>
          <p:nvPr/>
        </p:nvCxnSpPr>
        <p:spPr>
          <a:xfrm>
            <a:off x="5227995" y="4727685"/>
            <a:ext cx="504251" cy="30777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6AE9FC51-A7CA-41E3-A4F6-5B3A00E5F0F7}"/>
              </a:ext>
            </a:extLst>
          </p:cNvPr>
          <p:cNvCxnSpPr>
            <a:cxnSpLocks/>
          </p:cNvCxnSpPr>
          <p:nvPr/>
        </p:nvCxnSpPr>
        <p:spPr>
          <a:xfrm>
            <a:off x="5229595" y="4748367"/>
            <a:ext cx="499883" cy="96225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47BC459-6AD8-4BFD-ACCA-39A9DF1537F6}"/>
              </a:ext>
            </a:extLst>
          </p:cNvPr>
          <p:cNvCxnSpPr>
            <a:cxnSpLocks/>
          </p:cNvCxnSpPr>
          <p:nvPr/>
        </p:nvCxnSpPr>
        <p:spPr>
          <a:xfrm>
            <a:off x="6599344" y="3685364"/>
            <a:ext cx="856582" cy="30893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584E8FC-DD11-4523-BD3A-80E795925349}"/>
              </a:ext>
            </a:extLst>
          </p:cNvPr>
          <p:cNvCxnSpPr>
            <a:cxnSpLocks/>
          </p:cNvCxnSpPr>
          <p:nvPr/>
        </p:nvCxnSpPr>
        <p:spPr>
          <a:xfrm>
            <a:off x="6625495" y="3691618"/>
            <a:ext cx="830431" cy="113117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275DE49-1C3B-4A3D-808C-7C2A78218F82}"/>
              </a:ext>
            </a:extLst>
          </p:cNvPr>
          <p:cNvCxnSpPr>
            <a:cxnSpLocks/>
          </p:cNvCxnSpPr>
          <p:nvPr/>
        </p:nvCxnSpPr>
        <p:spPr>
          <a:xfrm>
            <a:off x="6627915" y="3707874"/>
            <a:ext cx="814533" cy="189948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183D1DB-8360-4E67-A074-D51D17AA2091}"/>
              </a:ext>
            </a:extLst>
          </p:cNvPr>
          <p:cNvCxnSpPr>
            <a:cxnSpLocks/>
          </p:cNvCxnSpPr>
          <p:nvPr/>
        </p:nvCxnSpPr>
        <p:spPr>
          <a:xfrm flipV="1">
            <a:off x="6633963" y="4000549"/>
            <a:ext cx="808148" cy="392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7C4B9843-1743-48D5-8DB3-03ECFFBD2448}"/>
              </a:ext>
            </a:extLst>
          </p:cNvPr>
          <p:cNvCxnSpPr>
            <a:cxnSpLocks/>
          </p:cNvCxnSpPr>
          <p:nvPr/>
        </p:nvCxnSpPr>
        <p:spPr>
          <a:xfrm>
            <a:off x="6627392" y="4404432"/>
            <a:ext cx="814719" cy="40825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19DEF0DB-58DA-4960-891F-FE48F55EF705}"/>
              </a:ext>
            </a:extLst>
          </p:cNvPr>
          <p:cNvCxnSpPr>
            <a:cxnSpLocks/>
          </p:cNvCxnSpPr>
          <p:nvPr/>
        </p:nvCxnSpPr>
        <p:spPr>
          <a:xfrm>
            <a:off x="6627727" y="4404432"/>
            <a:ext cx="798306" cy="117339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24398B98-A8D7-4504-82A7-76389D851C96}"/>
              </a:ext>
            </a:extLst>
          </p:cNvPr>
          <p:cNvCxnSpPr>
            <a:cxnSpLocks/>
          </p:cNvCxnSpPr>
          <p:nvPr/>
        </p:nvCxnSpPr>
        <p:spPr>
          <a:xfrm flipV="1">
            <a:off x="6624959" y="4017150"/>
            <a:ext cx="826315" cy="9742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E4BA7ECB-1316-48C5-8DBE-B087C6EFC898}"/>
              </a:ext>
            </a:extLst>
          </p:cNvPr>
          <p:cNvCxnSpPr>
            <a:cxnSpLocks/>
          </p:cNvCxnSpPr>
          <p:nvPr/>
        </p:nvCxnSpPr>
        <p:spPr>
          <a:xfrm flipV="1">
            <a:off x="6640855" y="4812683"/>
            <a:ext cx="801256" cy="17867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743F734A-F4A6-4B87-8A10-7D3AF0B78F1D}"/>
              </a:ext>
            </a:extLst>
          </p:cNvPr>
          <p:cNvCxnSpPr>
            <a:cxnSpLocks/>
          </p:cNvCxnSpPr>
          <p:nvPr/>
        </p:nvCxnSpPr>
        <p:spPr>
          <a:xfrm>
            <a:off x="6631543" y="5009968"/>
            <a:ext cx="794490" cy="5791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25694523-EECB-4239-B426-B1606F85D938}"/>
              </a:ext>
            </a:extLst>
          </p:cNvPr>
          <p:cNvCxnSpPr>
            <a:cxnSpLocks/>
          </p:cNvCxnSpPr>
          <p:nvPr/>
        </p:nvCxnSpPr>
        <p:spPr>
          <a:xfrm flipV="1">
            <a:off x="6655346" y="4000549"/>
            <a:ext cx="770687" cy="16908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47EFE476-59E3-460B-9F61-AFDE1A246C27}"/>
              </a:ext>
            </a:extLst>
          </p:cNvPr>
          <p:cNvCxnSpPr>
            <a:cxnSpLocks/>
          </p:cNvCxnSpPr>
          <p:nvPr/>
        </p:nvCxnSpPr>
        <p:spPr>
          <a:xfrm flipV="1">
            <a:off x="6653485" y="4811311"/>
            <a:ext cx="788626" cy="8800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7A14786C-3FA7-4ABD-AEDA-89E503EDC996}"/>
              </a:ext>
            </a:extLst>
          </p:cNvPr>
          <p:cNvCxnSpPr>
            <a:cxnSpLocks/>
          </p:cNvCxnSpPr>
          <p:nvPr/>
        </p:nvCxnSpPr>
        <p:spPr>
          <a:xfrm flipV="1">
            <a:off x="6661924" y="5607361"/>
            <a:ext cx="764109" cy="8403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F790D9EB-F98B-41D5-BD92-8C57FA2DDB55}"/>
              </a:ext>
            </a:extLst>
          </p:cNvPr>
          <p:cNvCxnSpPr>
            <a:cxnSpLocks/>
            <a:stCxn id="48" idx="4"/>
            <a:endCxn id="52" idx="0"/>
          </p:cNvCxnSpPr>
          <p:nvPr/>
        </p:nvCxnSpPr>
        <p:spPr>
          <a:xfrm flipH="1">
            <a:off x="2272664" y="5589143"/>
            <a:ext cx="586319" cy="2161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19328DC9-CD44-41B8-A532-65B5CD8AA5F2}"/>
              </a:ext>
            </a:extLst>
          </p:cNvPr>
          <p:cNvCxnSpPr>
            <a:cxnSpLocks/>
            <a:stCxn id="48" idx="4"/>
            <a:endCxn id="54" idx="0"/>
          </p:cNvCxnSpPr>
          <p:nvPr/>
        </p:nvCxnSpPr>
        <p:spPr>
          <a:xfrm>
            <a:off x="2858983" y="5589143"/>
            <a:ext cx="495248" cy="2291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218F9BEB-B1FB-4FB9-9466-4FC1ECE7607E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1761096" y="3808081"/>
            <a:ext cx="1097887" cy="98897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A9FF2B8-D6D6-45A2-9E80-5E3BDB2D4420}"/>
              </a:ext>
            </a:extLst>
          </p:cNvPr>
          <p:cNvSpPr/>
          <p:nvPr/>
        </p:nvSpPr>
        <p:spPr>
          <a:xfrm>
            <a:off x="3909844" y="622959"/>
            <a:ext cx="4694603" cy="269356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927C610-2691-4410-B349-8DE92604FC83}"/>
              </a:ext>
            </a:extLst>
          </p:cNvPr>
          <p:cNvSpPr/>
          <p:nvPr/>
        </p:nvSpPr>
        <p:spPr>
          <a:xfrm>
            <a:off x="3931871" y="3369655"/>
            <a:ext cx="4694603" cy="269356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2C8EFCA-28C2-428B-B850-9D80845BB65E}"/>
              </a:ext>
            </a:extLst>
          </p:cNvPr>
          <p:cNvSpPr/>
          <p:nvPr/>
        </p:nvSpPr>
        <p:spPr>
          <a:xfrm>
            <a:off x="1761096" y="4339597"/>
            <a:ext cx="2091175" cy="218574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9064A73-C358-486D-A27E-D4B30144AC2F}"/>
              </a:ext>
            </a:extLst>
          </p:cNvPr>
          <p:cNvSpPr/>
          <p:nvPr/>
        </p:nvSpPr>
        <p:spPr>
          <a:xfrm>
            <a:off x="3924410" y="1640404"/>
            <a:ext cx="75854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1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기능 </a:t>
            </a:r>
            <a:r>
              <a:rPr lang="en-US" altLang="ko-KR" sz="1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BA092E-82CC-419A-A115-BD9F1A4E8DBD}"/>
              </a:ext>
            </a:extLst>
          </p:cNvPr>
          <p:cNvSpPr/>
          <p:nvPr/>
        </p:nvSpPr>
        <p:spPr>
          <a:xfrm>
            <a:off x="3974151" y="3504413"/>
            <a:ext cx="74571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1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기능 </a:t>
            </a:r>
            <a:r>
              <a:rPr lang="en-US" altLang="ko-KR" sz="1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8AF722F-987F-4C6B-89DC-38A5A867FE18}"/>
              </a:ext>
            </a:extLst>
          </p:cNvPr>
          <p:cNvSpPr/>
          <p:nvPr/>
        </p:nvSpPr>
        <p:spPr>
          <a:xfrm>
            <a:off x="1778657" y="4388090"/>
            <a:ext cx="74732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1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기능 </a:t>
            </a:r>
            <a:r>
              <a:rPr lang="en-US" altLang="ko-KR" sz="1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1BF0B3A-3711-416A-95EB-8E060C57FFBC}"/>
              </a:ext>
            </a:extLst>
          </p:cNvPr>
          <p:cNvSpPr txBox="1"/>
          <p:nvPr/>
        </p:nvSpPr>
        <p:spPr>
          <a:xfrm>
            <a:off x="126930" y="1230304"/>
            <a:ext cx="45783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sz="1400" dirty="0"/>
              <a:t>대기 예측 모델링 위한 데이터 수집</a:t>
            </a:r>
            <a:endParaRPr lang="en-US" altLang="ko-KR" sz="1400" dirty="0"/>
          </a:p>
          <a:p>
            <a:pPr marL="342900" indent="-342900">
              <a:buAutoNum type="alphaUcPeriod"/>
            </a:pPr>
            <a:r>
              <a:rPr lang="ko-KR" altLang="en-US" sz="1400" dirty="0" err="1"/>
              <a:t>울산항</a:t>
            </a:r>
            <a:r>
              <a:rPr lang="ko-KR" altLang="en-US" sz="1400" dirty="0"/>
              <a:t> 부두 현황 실시간 데이터 수집</a:t>
            </a:r>
            <a:endParaRPr lang="en-US" altLang="ko-KR" sz="1400" dirty="0"/>
          </a:p>
          <a:p>
            <a:pPr marL="342900" indent="-342900">
              <a:buAutoNum type="alphaUcPeriod"/>
            </a:pPr>
            <a:r>
              <a:rPr lang="ko-KR" altLang="en-US" sz="1400" dirty="0"/>
              <a:t>날씨</a:t>
            </a:r>
            <a:r>
              <a:rPr lang="en-US" altLang="ko-KR" sz="1400" dirty="0"/>
              <a:t>, </a:t>
            </a:r>
            <a:r>
              <a:rPr lang="ko-KR" altLang="en-US" sz="1400" dirty="0"/>
              <a:t>선박 위치 데이터 수집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742406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2A06F9F-EB70-4D5D-9E83-73F888665763}"/>
              </a:ext>
            </a:extLst>
          </p:cNvPr>
          <p:cNvGraphicFramePr>
            <a:graphicFrameLocks noGrp="1"/>
          </p:cNvGraphicFramePr>
          <p:nvPr/>
        </p:nvGraphicFramePr>
        <p:xfrm>
          <a:off x="298210" y="1648569"/>
          <a:ext cx="8547580" cy="4099716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5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상단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네비게이션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바에서 탭으로 원하는 페이지 이동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52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타 항만 정보 사이트로 이동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52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BAS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BAS-01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정박지</a:t>
                      </a:r>
                      <a:r>
                        <a:rPr lang="ko-KR" altLang="en-US" sz="1200" kern="0" spc="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BAS-01-01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정박지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 선택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–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해당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정박지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 사용 및 예약 현황 정렬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5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선박 이름 검색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5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POR-01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부두 선택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55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MAP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MAP-01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항만 지도 조작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55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WEA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WEA-01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날씨 확인 할 날짜 선택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85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922930"/>
            <a:ext cx="4291660" cy="42423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922930"/>
            <a:ext cx="4291660" cy="42423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1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931CCE0E-1BAD-4F2B-90E2-C0946DDFE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332234"/>
              </p:ext>
            </p:extLst>
          </p:nvPr>
        </p:nvGraphicFramePr>
        <p:xfrm>
          <a:off x="603350" y="3054077"/>
          <a:ext cx="1569197" cy="20211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9160">
                  <a:extLst>
                    <a:ext uri="{9D8B030D-6E8A-4147-A177-3AD203B41FA5}">
                      <a16:colId xmlns:a16="http://schemas.microsoft.com/office/drawing/2014/main" val="2172825144"/>
                    </a:ext>
                  </a:extLst>
                </a:gridCol>
                <a:gridCol w="1180037">
                  <a:extLst>
                    <a:ext uri="{9D8B030D-6E8A-4147-A177-3AD203B41FA5}">
                      <a16:colId xmlns:a16="http://schemas.microsoft.com/office/drawing/2014/main" val="1079936495"/>
                    </a:ext>
                  </a:extLst>
                </a:gridCol>
              </a:tblGrid>
              <a:tr h="3142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선박별</a:t>
                      </a:r>
                      <a:r>
                        <a:rPr lang="ko-KR" altLang="en-US" sz="1000" dirty="0"/>
                        <a:t> 시설사용 정보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749332"/>
                  </a:ext>
                </a:extLst>
              </a:tr>
              <a:tr h="212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구분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180659"/>
                  </a:ext>
                </a:extLst>
              </a:tr>
              <a:tr h="212599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신청일시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645992"/>
                  </a:ext>
                </a:extLst>
              </a:tr>
              <a:tr h="239252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지정일시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257166"/>
                  </a:ext>
                </a:extLst>
              </a:tr>
              <a:tr h="212599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사용목적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89315"/>
                  </a:ext>
                </a:extLst>
              </a:tr>
              <a:tr h="212599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허가유무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15926"/>
                  </a:ext>
                </a:extLst>
              </a:tr>
              <a:tr h="212599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신고톤수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981192"/>
                  </a:ext>
                </a:extLst>
              </a:tr>
              <a:tr h="21259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선명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480101"/>
                  </a:ext>
                </a:extLst>
              </a:tr>
            </a:tbl>
          </a:graphicData>
        </a:graphic>
      </p:graphicFrame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B8FC7FED-6719-4B87-B5FD-E27D99348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135775"/>
              </p:ext>
            </p:extLst>
          </p:nvPr>
        </p:nvGraphicFramePr>
        <p:xfrm>
          <a:off x="2748835" y="2060848"/>
          <a:ext cx="1196082" cy="4007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808">
                  <a:extLst>
                    <a:ext uri="{9D8B030D-6E8A-4147-A177-3AD203B41FA5}">
                      <a16:colId xmlns:a16="http://schemas.microsoft.com/office/drawing/2014/main" val="2172825144"/>
                    </a:ext>
                  </a:extLst>
                </a:gridCol>
                <a:gridCol w="800274">
                  <a:extLst>
                    <a:ext uri="{9D8B030D-6E8A-4147-A177-3AD203B41FA5}">
                      <a16:colId xmlns:a16="http://schemas.microsoft.com/office/drawing/2014/main" val="1079936495"/>
                    </a:ext>
                  </a:extLst>
                </a:gridCol>
              </a:tblGrid>
              <a:tr h="250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날씨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749332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기본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180659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645992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257166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풍속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89315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풍향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15926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GUST</a:t>
                      </a:r>
                      <a:r>
                        <a:rPr lang="ko-KR" altLang="en-US" sz="1000" dirty="0"/>
                        <a:t>풍속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981192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현지기압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480101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습도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061920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036164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347337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최대파고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328681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유의파고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01893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평균파고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725136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파주기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070314"/>
                  </a:ext>
                </a:extLst>
              </a:tr>
              <a:tr h="2504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파향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7785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D94D6E3-8BB7-4336-B0A2-9D32F6E59CD0}"/>
              </a:ext>
            </a:extLst>
          </p:cNvPr>
          <p:cNvSpPr txBox="1"/>
          <p:nvPr/>
        </p:nvSpPr>
        <p:spPr>
          <a:xfrm>
            <a:off x="4716016" y="2199930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▶ 날씨 테이블</a:t>
            </a:r>
            <a:endParaRPr lang="ko-KR" altLang="en-US" sz="1000" dirty="0"/>
          </a:p>
        </p:txBody>
      </p:sp>
      <p:graphicFrame>
        <p:nvGraphicFramePr>
          <p:cNvPr id="27" name="표 4">
            <a:extLst>
              <a:ext uri="{FF2B5EF4-FFF2-40B4-BE49-F238E27FC236}">
                <a16:creationId xmlns:a16="http://schemas.microsoft.com/office/drawing/2014/main" id="{B616018A-6ED1-4F56-8AF8-88B078EC6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304169"/>
              </p:ext>
            </p:extLst>
          </p:nvPr>
        </p:nvGraphicFramePr>
        <p:xfrm>
          <a:off x="4767563" y="2497489"/>
          <a:ext cx="2024939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072">
                  <a:extLst>
                    <a:ext uri="{9D8B030D-6E8A-4147-A177-3AD203B41FA5}">
                      <a16:colId xmlns:a16="http://schemas.microsoft.com/office/drawing/2014/main" val="2172825144"/>
                    </a:ext>
                  </a:extLst>
                </a:gridCol>
                <a:gridCol w="441805">
                  <a:extLst>
                    <a:ext uri="{9D8B030D-6E8A-4147-A177-3AD203B41FA5}">
                      <a16:colId xmlns:a16="http://schemas.microsoft.com/office/drawing/2014/main" val="1079936495"/>
                    </a:ext>
                  </a:extLst>
                </a:gridCol>
                <a:gridCol w="456833">
                  <a:extLst>
                    <a:ext uri="{9D8B030D-6E8A-4147-A177-3AD203B41FA5}">
                      <a16:colId xmlns:a16="http://schemas.microsoft.com/office/drawing/2014/main" val="4229096011"/>
                    </a:ext>
                  </a:extLst>
                </a:gridCol>
                <a:gridCol w="537229">
                  <a:extLst>
                    <a:ext uri="{9D8B030D-6E8A-4147-A177-3AD203B41FA5}">
                      <a16:colId xmlns:a16="http://schemas.microsoft.com/office/drawing/2014/main" val="2966166059"/>
                    </a:ext>
                  </a:extLst>
                </a:gridCol>
              </a:tblGrid>
              <a:tr h="1627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항목명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Type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필수</a:t>
                      </a:r>
                      <a:r>
                        <a:rPr lang="en-US" altLang="ko-KR" sz="500" dirty="0"/>
                        <a:t>/</a:t>
                      </a:r>
                      <a:r>
                        <a:rPr lang="ko-KR" altLang="en-US" sz="500" dirty="0"/>
                        <a:t>선택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설명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749332"/>
                  </a:ext>
                </a:extLst>
              </a:tr>
              <a:tr h="153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기본</a:t>
                      </a:r>
                      <a:r>
                        <a:rPr lang="en-US" altLang="ko-KR" sz="500" dirty="0"/>
                        <a:t>ID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Int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/>
                        <a:t>기본키</a:t>
                      </a:r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180659"/>
                  </a:ext>
                </a:extLst>
              </a:tr>
              <a:tr h="153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지점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String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/>
                        <a:t>울산항</a:t>
                      </a:r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645992"/>
                  </a:ext>
                </a:extLst>
              </a:tr>
              <a:tr h="153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Time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257166"/>
                  </a:ext>
                </a:extLst>
              </a:tr>
              <a:tr h="153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풍속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Float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89315"/>
                  </a:ext>
                </a:extLst>
              </a:tr>
              <a:tr h="153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풍향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Float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15926"/>
                  </a:ext>
                </a:extLst>
              </a:tr>
              <a:tr h="153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GUST</a:t>
                      </a:r>
                      <a:r>
                        <a:rPr lang="ko-KR" altLang="en-US" sz="500" dirty="0"/>
                        <a:t>풍속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Float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981192"/>
                  </a:ext>
                </a:extLst>
              </a:tr>
              <a:tr h="153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현지기압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Float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480101"/>
                  </a:ext>
                </a:extLst>
              </a:tr>
              <a:tr h="153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습도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Float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061920"/>
                  </a:ext>
                </a:extLst>
              </a:tr>
              <a:tr h="153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기온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Float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036164"/>
                  </a:ext>
                </a:extLst>
              </a:tr>
              <a:tr h="153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수온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Float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347337"/>
                  </a:ext>
                </a:extLst>
              </a:tr>
              <a:tr h="153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최대파고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Float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328681"/>
                  </a:ext>
                </a:extLst>
              </a:tr>
              <a:tr h="153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유의파고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Float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01893"/>
                  </a:ext>
                </a:extLst>
              </a:tr>
              <a:tr h="153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평균파고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Float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725136"/>
                  </a:ext>
                </a:extLst>
              </a:tr>
              <a:tr h="153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/>
                        <a:t>파주기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Float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070314"/>
                  </a:ext>
                </a:extLst>
              </a:tr>
              <a:tr h="153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/>
                        <a:t>파향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float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778566"/>
                  </a:ext>
                </a:extLst>
              </a:tr>
            </a:tbl>
          </a:graphicData>
        </a:graphic>
      </p:graphicFrame>
      <p:graphicFrame>
        <p:nvGraphicFramePr>
          <p:cNvPr id="28" name="표 4">
            <a:extLst>
              <a:ext uri="{FF2B5EF4-FFF2-40B4-BE49-F238E27FC236}">
                <a16:creationId xmlns:a16="http://schemas.microsoft.com/office/drawing/2014/main" id="{004CEA2A-D25E-46AC-BAF3-0B9F87F5D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250313"/>
              </p:ext>
            </p:extLst>
          </p:nvPr>
        </p:nvGraphicFramePr>
        <p:xfrm>
          <a:off x="7019621" y="2492896"/>
          <a:ext cx="1584827" cy="149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040">
                  <a:extLst>
                    <a:ext uri="{9D8B030D-6E8A-4147-A177-3AD203B41FA5}">
                      <a16:colId xmlns:a16="http://schemas.microsoft.com/office/drawing/2014/main" val="2172825144"/>
                    </a:ext>
                  </a:extLst>
                </a:gridCol>
                <a:gridCol w="345781">
                  <a:extLst>
                    <a:ext uri="{9D8B030D-6E8A-4147-A177-3AD203B41FA5}">
                      <a16:colId xmlns:a16="http://schemas.microsoft.com/office/drawing/2014/main" val="1079936495"/>
                    </a:ext>
                  </a:extLst>
                </a:gridCol>
                <a:gridCol w="357542">
                  <a:extLst>
                    <a:ext uri="{9D8B030D-6E8A-4147-A177-3AD203B41FA5}">
                      <a16:colId xmlns:a16="http://schemas.microsoft.com/office/drawing/2014/main" val="4229096011"/>
                    </a:ext>
                  </a:extLst>
                </a:gridCol>
                <a:gridCol w="420464">
                  <a:extLst>
                    <a:ext uri="{9D8B030D-6E8A-4147-A177-3AD203B41FA5}">
                      <a16:colId xmlns:a16="http://schemas.microsoft.com/office/drawing/2014/main" val="2966166059"/>
                    </a:ext>
                  </a:extLst>
                </a:gridCol>
              </a:tblGrid>
              <a:tr h="212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항목명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Type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필수</a:t>
                      </a:r>
                      <a:r>
                        <a:rPr lang="en-US" altLang="ko-KR" sz="500" dirty="0"/>
                        <a:t>/</a:t>
                      </a:r>
                      <a:r>
                        <a:rPr lang="ko-KR" altLang="en-US" sz="500" dirty="0"/>
                        <a:t>선택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설명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749332"/>
                  </a:ext>
                </a:extLst>
              </a:tr>
              <a:tr h="141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구분</a:t>
                      </a:r>
                      <a:r>
                        <a:rPr lang="en-US" altLang="ko-KR" sz="500" dirty="0"/>
                        <a:t>ID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Int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/>
                        <a:t>기본키</a:t>
                      </a:r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180659"/>
                  </a:ext>
                </a:extLst>
              </a:tr>
              <a:tr h="141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신청일시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Date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645992"/>
                  </a:ext>
                </a:extLst>
              </a:tr>
              <a:tr h="141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지정일시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Date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257166"/>
                  </a:ext>
                </a:extLst>
              </a:tr>
              <a:tr h="141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사용목적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String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89315"/>
                  </a:ext>
                </a:extLst>
              </a:tr>
              <a:tr h="141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허가유무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Int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15926"/>
                  </a:ext>
                </a:extLst>
              </a:tr>
              <a:tr h="141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/>
                        <a:t>신고톤수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Float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981192"/>
                  </a:ext>
                </a:extLst>
              </a:tr>
              <a:tr h="141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선명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string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48010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4D9A0E6D-3FC5-4663-A63E-E11D367693D6}"/>
              </a:ext>
            </a:extLst>
          </p:cNvPr>
          <p:cNvSpPr txBox="1"/>
          <p:nvPr/>
        </p:nvSpPr>
        <p:spPr>
          <a:xfrm>
            <a:off x="322012" y="1429249"/>
            <a:ext cx="641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+mn-ea"/>
              </a:rPr>
              <a:t>▶ </a:t>
            </a:r>
            <a:r>
              <a:rPr lang="en-US" altLang="ko-KR">
                <a:latin typeface="+mn-ea"/>
              </a:rPr>
              <a:t>SQL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214E4-7B03-4BD5-A229-624696EEC917}"/>
              </a:ext>
            </a:extLst>
          </p:cNvPr>
          <p:cNvSpPr txBox="1"/>
          <p:nvPr/>
        </p:nvSpPr>
        <p:spPr>
          <a:xfrm>
            <a:off x="6880054" y="2194982"/>
            <a:ext cx="2012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▶ </a:t>
            </a:r>
            <a:r>
              <a:rPr lang="ko-KR" altLang="en-US" sz="1000" dirty="0" err="1">
                <a:latin typeface="+mn-ea"/>
              </a:rPr>
              <a:t>선박별</a:t>
            </a:r>
            <a:r>
              <a:rPr lang="ko-KR" altLang="en-US" sz="1000" dirty="0">
                <a:latin typeface="+mn-ea"/>
              </a:rPr>
              <a:t> 시설사용 정보 테이블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896046"/>
            <a:ext cx="8740117" cy="43412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787BAC-1F37-4B66-897C-823ACD3542B2}"/>
              </a:ext>
            </a:extLst>
          </p:cNvPr>
          <p:cNvSpPr txBox="1"/>
          <p:nvPr/>
        </p:nvSpPr>
        <p:spPr>
          <a:xfrm>
            <a:off x="259993" y="5290251"/>
            <a:ext cx="3225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&gt;DB</a:t>
            </a:r>
            <a:r>
              <a:rPr lang="ko-KR" altLang="en-US" sz="1200" dirty="0">
                <a:latin typeface="+mj-ea"/>
                <a:ea typeface="+mj-ea"/>
              </a:rPr>
              <a:t>에 접속한다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EFC45F-5678-4CA1-9A14-5EB170AC3442}"/>
              </a:ext>
            </a:extLst>
          </p:cNvPr>
          <p:cNvSpPr txBox="1"/>
          <p:nvPr/>
        </p:nvSpPr>
        <p:spPr>
          <a:xfrm>
            <a:off x="322012" y="1429249"/>
            <a:ext cx="641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▶ 데이터 수집</a:t>
            </a:r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471F0D4-F5CE-48F0-A226-3A6804E86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3" y="1976062"/>
            <a:ext cx="4017725" cy="311728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CFBE412-C8CD-4C43-877C-66AFBC8CD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642" y="1976062"/>
            <a:ext cx="4525055" cy="31172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4770B6-7439-44BA-B0C1-164A4F2705A8}"/>
              </a:ext>
            </a:extLst>
          </p:cNvPr>
          <p:cNvSpPr txBox="1"/>
          <p:nvPr/>
        </p:nvSpPr>
        <p:spPr>
          <a:xfrm>
            <a:off x="4360642" y="5290251"/>
            <a:ext cx="3225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&gt;DB</a:t>
            </a:r>
            <a:r>
              <a:rPr lang="ko-KR" altLang="en-US" sz="1200" dirty="0">
                <a:latin typeface="+mj-ea"/>
                <a:ea typeface="+mj-ea"/>
              </a:rPr>
              <a:t>에 데이터를 삽입하다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668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304256" cy="3049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181251" y="1810388"/>
            <a:ext cx="4291660" cy="36482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30995" y="1810388"/>
            <a:ext cx="4291660" cy="36482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DB3F3-1396-49DF-B030-B2F3C9734F12}"/>
              </a:ext>
            </a:extLst>
          </p:cNvPr>
          <p:cNvSpPr txBox="1"/>
          <p:nvPr/>
        </p:nvSpPr>
        <p:spPr>
          <a:xfrm>
            <a:off x="4603003" y="2296821"/>
            <a:ext cx="41476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111111"/>
                </a:solidFill>
                <a:latin typeface="Apple SD Gothic Neo"/>
              </a:rPr>
              <a:t>선박 모니터링 시스템 </a:t>
            </a:r>
            <a:r>
              <a:rPr lang="en-US" altLang="ko-KR" sz="1400" dirty="0">
                <a:solidFill>
                  <a:srgbClr val="111111"/>
                </a:solidFill>
                <a:latin typeface="Apple SD Gothic Neo"/>
              </a:rPr>
              <a:t>(VMS)</a:t>
            </a:r>
            <a:r>
              <a:rPr lang="ko-KR" altLang="en-US" sz="1400" dirty="0">
                <a:solidFill>
                  <a:srgbClr val="111111"/>
                </a:solidFill>
                <a:latin typeface="Apple SD Gothic Neo"/>
              </a:rPr>
              <a:t>은 </a:t>
            </a:r>
            <a:endParaRPr lang="en-US" altLang="ko-KR" sz="1400" dirty="0">
              <a:solidFill>
                <a:srgbClr val="111111"/>
              </a:solidFill>
              <a:latin typeface="Apple SD Gothic Neo"/>
            </a:endParaRPr>
          </a:p>
          <a:p>
            <a:pPr algn="ctr"/>
            <a:r>
              <a:rPr lang="ko-KR" altLang="en-US" sz="1400" dirty="0">
                <a:solidFill>
                  <a:srgbClr val="111111"/>
                </a:solidFill>
                <a:latin typeface="Apple SD Gothic Neo"/>
              </a:rPr>
              <a:t>최종 사용자 </a:t>
            </a:r>
            <a:r>
              <a:rPr lang="en-US" altLang="ko-KR" sz="1400" dirty="0">
                <a:solidFill>
                  <a:srgbClr val="111111"/>
                </a:solidFill>
                <a:latin typeface="Apple SD Gothic Neo"/>
              </a:rPr>
              <a:t>(</a:t>
            </a:r>
            <a:r>
              <a:rPr lang="ko-KR" altLang="en-US" sz="1400" dirty="0">
                <a:solidFill>
                  <a:srgbClr val="111111"/>
                </a:solidFill>
                <a:latin typeface="Apple SD Gothic Neo"/>
              </a:rPr>
              <a:t>어선</a:t>
            </a:r>
            <a:r>
              <a:rPr lang="en-US" altLang="ko-KR" sz="1400" dirty="0">
                <a:solidFill>
                  <a:srgbClr val="111111"/>
                </a:solidFill>
                <a:latin typeface="Apple SD Gothic Neo"/>
              </a:rPr>
              <a:t>, </a:t>
            </a:r>
            <a:r>
              <a:rPr lang="ko-KR" altLang="en-US" sz="1400" dirty="0">
                <a:solidFill>
                  <a:srgbClr val="111111"/>
                </a:solidFill>
                <a:latin typeface="Apple SD Gothic Neo"/>
              </a:rPr>
              <a:t>화물선 </a:t>
            </a:r>
            <a:r>
              <a:rPr lang="ko-KR" altLang="en-US" sz="1400" dirty="0" err="1">
                <a:solidFill>
                  <a:srgbClr val="111111"/>
                </a:solidFill>
                <a:latin typeface="Apple SD Gothic Neo"/>
              </a:rPr>
              <a:t>운항사</a:t>
            </a:r>
            <a:r>
              <a:rPr lang="en-US" altLang="ko-KR" sz="1400" dirty="0">
                <a:solidFill>
                  <a:srgbClr val="111111"/>
                </a:solidFill>
                <a:latin typeface="Apple SD Gothic Neo"/>
              </a:rPr>
              <a:t>)</a:t>
            </a:r>
            <a:r>
              <a:rPr lang="ko-KR" altLang="en-US" sz="1400" dirty="0">
                <a:solidFill>
                  <a:srgbClr val="111111"/>
                </a:solidFill>
                <a:latin typeface="Apple SD Gothic Neo"/>
              </a:rPr>
              <a:t>에게 </a:t>
            </a:r>
            <a:endParaRPr lang="en-US" altLang="ko-KR" sz="1400" dirty="0">
              <a:solidFill>
                <a:srgbClr val="111111"/>
              </a:solidFill>
              <a:latin typeface="Apple SD Gothic Neo"/>
            </a:endParaRPr>
          </a:p>
          <a:p>
            <a:pPr algn="ctr"/>
            <a:r>
              <a:rPr lang="ko-KR" altLang="en-US" sz="1400" dirty="0">
                <a:solidFill>
                  <a:srgbClr val="111111"/>
                </a:solidFill>
                <a:latin typeface="Apple SD Gothic Neo"/>
              </a:rPr>
              <a:t>선박의 위치</a:t>
            </a:r>
            <a:r>
              <a:rPr lang="en-US" altLang="ko-KR" sz="1400" dirty="0">
                <a:solidFill>
                  <a:srgbClr val="111111"/>
                </a:solidFill>
                <a:latin typeface="Apple SD Gothic Neo"/>
              </a:rPr>
              <a:t>, </a:t>
            </a:r>
            <a:r>
              <a:rPr lang="ko-KR" altLang="en-US" sz="1400" dirty="0">
                <a:solidFill>
                  <a:srgbClr val="111111"/>
                </a:solidFill>
                <a:latin typeface="Apple SD Gothic Neo"/>
              </a:rPr>
              <a:t>속도</a:t>
            </a:r>
            <a:r>
              <a:rPr lang="en-US" altLang="ko-KR" sz="1400" dirty="0">
                <a:solidFill>
                  <a:srgbClr val="111111"/>
                </a:solidFill>
                <a:latin typeface="Apple SD Gothic Neo"/>
              </a:rPr>
              <a:t>, </a:t>
            </a:r>
            <a:r>
              <a:rPr lang="ko-KR" altLang="en-US" sz="1400" dirty="0">
                <a:solidFill>
                  <a:srgbClr val="111111"/>
                </a:solidFill>
                <a:latin typeface="Apple SD Gothic Neo"/>
              </a:rPr>
              <a:t>항로 관련 </a:t>
            </a:r>
            <a:r>
              <a:rPr lang="ko-KR" altLang="en-US" sz="1400" b="1" dirty="0">
                <a:latin typeface="Apple SD Gothic Neo"/>
              </a:rPr>
              <a:t>데이터를 제공하는 </a:t>
            </a:r>
            <a:endParaRPr lang="en-US" altLang="ko-KR" sz="1400" b="1" dirty="0">
              <a:latin typeface="Apple SD Gothic Neo"/>
            </a:endParaRPr>
          </a:p>
          <a:p>
            <a:pPr algn="ctr"/>
            <a:r>
              <a:rPr lang="ko-KR" altLang="en-US" sz="1400" b="1" dirty="0">
                <a:latin typeface="Apple SD Gothic Neo"/>
              </a:rPr>
              <a:t>위성 기반 모니터링 시스템</a:t>
            </a:r>
            <a:r>
              <a:rPr lang="ko-KR" altLang="en-US" sz="1400" dirty="0">
                <a:solidFill>
                  <a:srgbClr val="111111"/>
                </a:solidFill>
                <a:latin typeface="Apple SD Gothic Neo"/>
              </a:rPr>
              <a:t>을 의미한다</a:t>
            </a:r>
            <a:r>
              <a:rPr lang="en-US" altLang="ko-KR" sz="1400" dirty="0">
                <a:solidFill>
                  <a:srgbClr val="111111"/>
                </a:solidFill>
                <a:latin typeface="Apple SD Gothic Neo"/>
              </a:rPr>
              <a:t>. </a:t>
            </a:r>
          </a:p>
          <a:p>
            <a:pPr algn="ctr"/>
            <a:r>
              <a:rPr lang="en-US" altLang="ko-KR" sz="1400" dirty="0">
                <a:solidFill>
                  <a:srgbClr val="111111"/>
                </a:solidFill>
                <a:latin typeface="Apple SD Gothic Neo"/>
              </a:rPr>
              <a:t>APAC(</a:t>
            </a:r>
            <a:r>
              <a:rPr lang="ko-KR" altLang="en-US" sz="1400" dirty="0">
                <a:solidFill>
                  <a:srgbClr val="111111"/>
                </a:solidFill>
                <a:latin typeface="Apple SD Gothic Neo"/>
              </a:rPr>
              <a:t>아시아 태평양</a:t>
            </a:r>
            <a:r>
              <a:rPr lang="en-US" altLang="ko-KR" sz="1400" dirty="0">
                <a:solidFill>
                  <a:srgbClr val="111111"/>
                </a:solidFill>
                <a:latin typeface="Apple SD Gothic Neo"/>
              </a:rPr>
              <a:t>) </a:t>
            </a:r>
            <a:r>
              <a:rPr lang="ko-KR" altLang="en-US" sz="1400" dirty="0">
                <a:solidFill>
                  <a:srgbClr val="111111"/>
                </a:solidFill>
                <a:latin typeface="Apple SD Gothic Neo"/>
              </a:rPr>
              <a:t>선박 모니터링 시스템 시장은 </a:t>
            </a:r>
            <a:r>
              <a:rPr lang="en-US" altLang="ko-KR" sz="1400" dirty="0">
                <a:solidFill>
                  <a:srgbClr val="111111"/>
                </a:solidFill>
                <a:latin typeface="Apple SD Gothic Neo"/>
              </a:rPr>
              <a:t>2019</a:t>
            </a:r>
            <a:r>
              <a:rPr lang="ko-KR" altLang="en-US" sz="1400" dirty="0">
                <a:solidFill>
                  <a:srgbClr val="111111"/>
                </a:solidFill>
                <a:latin typeface="Apple SD Gothic Neo"/>
              </a:rPr>
              <a:t>년 </a:t>
            </a:r>
            <a:r>
              <a:rPr lang="en-US" altLang="ko-KR" sz="1400" dirty="0">
                <a:solidFill>
                  <a:srgbClr val="111111"/>
                </a:solidFill>
                <a:latin typeface="Apple SD Gothic Neo"/>
              </a:rPr>
              <a:t>2</a:t>
            </a:r>
            <a:r>
              <a:rPr lang="ko-KR" altLang="en-US" sz="1400" dirty="0">
                <a:solidFill>
                  <a:srgbClr val="111111"/>
                </a:solidFill>
                <a:latin typeface="Apple SD Gothic Neo"/>
              </a:rPr>
              <a:t>억 </a:t>
            </a:r>
            <a:r>
              <a:rPr lang="en-US" altLang="ko-KR" sz="1400" dirty="0">
                <a:solidFill>
                  <a:srgbClr val="111111"/>
                </a:solidFill>
                <a:latin typeface="Apple SD Gothic Neo"/>
              </a:rPr>
              <a:t>8246</a:t>
            </a:r>
            <a:r>
              <a:rPr lang="ko-KR" altLang="en-US" sz="1400" dirty="0">
                <a:solidFill>
                  <a:srgbClr val="111111"/>
                </a:solidFill>
                <a:latin typeface="Apple SD Gothic Neo"/>
              </a:rPr>
              <a:t>만 달러에서 </a:t>
            </a:r>
            <a:r>
              <a:rPr lang="en-US" altLang="ko-KR" sz="1400" dirty="0">
                <a:solidFill>
                  <a:srgbClr val="111111"/>
                </a:solidFill>
                <a:latin typeface="Apple SD Gothic Neo"/>
              </a:rPr>
              <a:t>2027</a:t>
            </a:r>
            <a:r>
              <a:rPr lang="ko-KR" altLang="en-US" sz="1400" dirty="0">
                <a:solidFill>
                  <a:srgbClr val="111111"/>
                </a:solidFill>
                <a:latin typeface="Apple SD Gothic Neo"/>
              </a:rPr>
              <a:t>년 </a:t>
            </a:r>
            <a:r>
              <a:rPr lang="en-US" altLang="ko-KR" sz="1400" dirty="0">
                <a:solidFill>
                  <a:srgbClr val="111111"/>
                </a:solidFill>
                <a:latin typeface="Apple SD Gothic Neo"/>
              </a:rPr>
              <a:t>6</a:t>
            </a:r>
            <a:r>
              <a:rPr lang="ko-KR" altLang="en-US" sz="1400" dirty="0">
                <a:solidFill>
                  <a:srgbClr val="111111"/>
                </a:solidFill>
                <a:latin typeface="Apple SD Gothic Neo"/>
              </a:rPr>
              <a:t>억 </a:t>
            </a:r>
            <a:r>
              <a:rPr lang="en-US" altLang="ko-KR" sz="1400" dirty="0">
                <a:solidFill>
                  <a:srgbClr val="111111"/>
                </a:solidFill>
                <a:latin typeface="Apple SD Gothic Neo"/>
              </a:rPr>
              <a:t>140</a:t>
            </a:r>
            <a:r>
              <a:rPr lang="ko-KR" altLang="en-US" sz="1400" dirty="0">
                <a:solidFill>
                  <a:srgbClr val="111111"/>
                </a:solidFill>
                <a:latin typeface="Apple SD Gothic Neo"/>
              </a:rPr>
              <a:t>만 달러로 성장할 것으로 예상된다</a:t>
            </a:r>
            <a:r>
              <a:rPr lang="en-US" altLang="ko-KR" sz="1400" dirty="0">
                <a:solidFill>
                  <a:srgbClr val="111111"/>
                </a:solidFill>
                <a:latin typeface="Apple SD Gothic Neo"/>
              </a:rPr>
              <a:t>. 2020 </a:t>
            </a:r>
            <a:r>
              <a:rPr lang="ko-KR" altLang="en-US" sz="1400" dirty="0">
                <a:solidFill>
                  <a:srgbClr val="111111"/>
                </a:solidFill>
                <a:latin typeface="Apple SD Gothic Neo"/>
              </a:rPr>
              <a:t>년부터 </a:t>
            </a:r>
            <a:r>
              <a:rPr lang="en-US" altLang="ko-KR" sz="1400" dirty="0">
                <a:solidFill>
                  <a:srgbClr val="111111"/>
                </a:solidFill>
                <a:latin typeface="Apple SD Gothic Neo"/>
              </a:rPr>
              <a:t>2027 </a:t>
            </a:r>
            <a:r>
              <a:rPr lang="ko-KR" altLang="en-US" sz="1400" dirty="0">
                <a:solidFill>
                  <a:srgbClr val="111111"/>
                </a:solidFill>
                <a:latin typeface="Apple SD Gothic Neo"/>
              </a:rPr>
              <a:t>년까지 연평균 </a:t>
            </a:r>
            <a:r>
              <a:rPr lang="en-US" altLang="ko-KR" sz="1400" dirty="0">
                <a:solidFill>
                  <a:srgbClr val="111111"/>
                </a:solidFill>
                <a:latin typeface="Apple SD Gothic Neo"/>
              </a:rPr>
              <a:t>10.3 % </a:t>
            </a:r>
            <a:r>
              <a:rPr lang="ko-KR" altLang="en-US" sz="1400" dirty="0">
                <a:solidFill>
                  <a:srgbClr val="111111"/>
                </a:solidFill>
                <a:latin typeface="Apple SD Gothic Neo"/>
              </a:rPr>
              <a:t>성장할 것으로 예상된다</a:t>
            </a:r>
            <a:r>
              <a:rPr lang="en-US" altLang="ko-KR" sz="1400" dirty="0">
                <a:solidFill>
                  <a:srgbClr val="111111"/>
                </a:solidFill>
                <a:latin typeface="Apple SD Gothic Neo"/>
              </a:rPr>
              <a:t>.</a:t>
            </a:r>
          </a:p>
          <a:p>
            <a:pPr algn="ctr"/>
            <a:endParaRPr lang="en-US" altLang="ko-KR" dirty="0">
              <a:solidFill>
                <a:srgbClr val="111111"/>
              </a:solidFill>
              <a:latin typeface="Apple SD Gothic Neo"/>
            </a:endParaRPr>
          </a:p>
          <a:p>
            <a:pPr algn="ct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Apple SD Gothic Neo"/>
              </a:rPr>
              <a:t>출처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pple SD Gothic Neo"/>
              </a:rPr>
              <a:t>: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Asia Pacific Vessel Monitoring System Market Forecast to 2027 - COVID-19 Impact and Regional Analysis By Application (Fisheries Management, Surveillance, and Others) and Vessel Type (Fishing Vessels, Cargo Vessels, Service Vessels, Passenger Ships and Ferries, and Others)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37DE33-9939-498A-B899-9DD0B93D6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5" t="29856" r="32198" b="18345"/>
          <a:stretch/>
        </p:blipFill>
        <p:spPr>
          <a:xfrm>
            <a:off x="251298" y="1871831"/>
            <a:ext cx="4151566" cy="3279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D216FC-CE94-42BB-BA29-7197097DDF2E}"/>
              </a:ext>
            </a:extLst>
          </p:cNvPr>
          <p:cNvSpPr txBox="1"/>
          <p:nvPr/>
        </p:nvSpPr>
        <p:spPr>
          <a:xfrm>
            <a:off x="163684" y="5243155"/>
            <a:ext cx="360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출처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</a:rPr>
              <a:t>해양신산업동향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2018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년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6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월호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79B8D-95AE-493C-8F2A-C718CD810CB5}"/>
              </a:ext>
            </a:extLst>
          </p:cNvPr>
          <p:cNvSpPr txBox="1"/>
          <p:nvPr/>
        </p:nvSpPr>
        <p:spPr>
          <a:xfrm>
            <a:off x="169612" y="1276849"/>
            <a:ext cx="649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▶ 선박 모니터링 시스템에 대한 시장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기술 동향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D839A-0F20-4BAD-8202-55448F6EC51A}"/>
              </a:ext>
            </a:extLst>
          </p:cNvPr>
          <p:cNvSpPr txBox="1"/>
          <p:nvPr/>
        </p:nvSpPr>
        <p:spPr>
          <a:xfrm>
            <a:off x="1205469" y="5935352"/>
            <a:ext cx="6534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선박의 위치를 추적하는 모니터링 시스템에 대한 시장 커지고 있다</a:t>
            </a:r>
            <a:r>
              <a:rPr lang="en-US" altLang="ko-KR" sz="1600" b="1" dirty="0"/>
              <a:t>. </a:t>
            </a:r>
            <a:endParaRPr lang="ko-KR" altLang="en-US" sz="1600" b="1" dirty="0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6FE98389-4D17-4054-A046-DD8E42DE00B7}"/>
              </a:ext>
            </a:extLst>
          </p:cNvPr>
          <p:cNvSpPr/>
          <p:nvPr/>
        </p:nvSpPr>
        <p:spPr>
          <a:xfrm>
            <a:off x="4136315" y="5546491"/>
            <a:ext cx="673192" cy="279869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 dirty="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_x189573992" descr="EMB00002db40e3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69D031-C739-4D00-9E5D-3A89FC39B262}"/>
              </a:ext>
            </a:extLst>
          </p:cNvPr>
          <p:cNvSpPr/>
          <p:nvPr/>
        </p:nvSpPr>
        <p:spPr>
          <a:xfrm>
            <a:off x="222255" y="1896046"/>
            <a:ext cx="8740117" cy="43412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96BC6-7D82-4310-A852-B5D5CBF245F0}"/>
              </a:ext>
            </a:extLst>
          </p:cNvPr>
          <p:cNvSpPr txBox="1"/>
          <p:nvPr/>
        </p:nvSpPr>
        <p:spPr>
          <a:xfrm>
            <a:off x="321202" y="5779990"/>
            <a:ext cx="8501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&gt; Port-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Mis</a:t>
            </a:r>
            <a:r>
              <a:rPr lang="ko-KR" altLang="en-US" sz="1200" dirty="0">
                <a:latin typeface="+mj-ea"/>
                <a:ea typeface="+mj-ea"/>
              </a:rPr>
              <a:t> 사이트에서 </a:t>
            </a:r>
            <a:r>
              <a:rPr lang="en-US" altLang="ko-KR" sz="1200" dirty="0">
                <a:latin typeface="+mj-ea"/>
                <a:ea typeface="+mj-ea"/>
              </a:rPr>
              <a:t>‘</a:t>
            </a:r>
            <a:r>
              <a:rPr lang="ko-KR" altLang="en-US" sz="1200" dirty="0">
                <a:latin typeface="+mj-ea"/>
                <a:ea typeface="+mj-ea"/>
              </a:rPr>
              <a:t>시설사용허가현황</a:t>
            </a:r>
            <a:r>
              <a:rPr lang="en-US" altLang="ko-KR" sz="1200" dirty="0">
                <a:latin typeface="+mj-ea"/>
                <a:ea typeface="+mj-ea"/>
              </a:rPr>
              <a:t>‘ </a:t>
            </a:r>
            <a:r>
              <a:rPr lang="ko-KR" altLang="en-US" sz="1200" dirty="0">
                <a:latin typeface="+mj-ea"/>
                <a:ea typeface="+mj-ea"/>
              </a:rPr>
              <a:t>페이지에 접속한 뒤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데이터를 수집하는 과정이다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BBD29D-BB33-4A4C-9F1D-F49031754B62}"/>
              </a:ext>
            </a:extLst>
          </p:cNvPr>
          <p:cNvSpPr txBox="1"/>
          <p:nvPr/>
        </p:nvSpPr>
        <p:spPr>
          <a:xfrm>
            <a:off x="322012" y="1429249"/>
            <a:ext cx="641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▶ 데이터 </a:t>
            </a:r>
            <a:r>
              <a:rPr lang="ko-KR" altLang="en-US" dirty="0" err="1">
                <a:latin typeface="+mn-ea"/>
              </a:rPr>
              <a:t>크롤링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8812C5-CA70-41C5-9528-4E3DFB62F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13" y="2109283"/>
            <a:ext cx="8394285" cy="36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896046"/>
            <a:ext cx="8740117" cy="43412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5583C0-F98F-4CBC-847E-A91B5A24DA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77" t="20653" r="7475" b="17973"/>
          <a:stretch/>
        </p:blipFill>
        <p:spPr>
          <a:xfrm>
            <a:off x="272573" y="2032269"/>
            <a:ext cx="4061713" cy="32546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D39ED6-89CF-4F9F-83D1-CCC0032278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0" t="16615" r="2728" b="22515"/>
          <a:stretch/>
        </p:blipFill>
        <p:spPr>
          <a:xfrm>
            <a:off x="4518278" y="2032269"/>
            <a:ext cx="4334927" cy="30192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F22DAE-755E-41D2-8476-F456D9D91C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37" t="47695" r="37001" b="46705"/>
          <a:stretch/>
        </p:blipFill>
        <p:spPr>
          <a:xfrm>
            <a:off x="4518278" y="5051516"/>
            <a:ext cx="3672408" cy="2880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787BAC-1F37-4B66-897C-823ACD3542B2}"/>
              </a:ext>
            </a:extLst>
          </p:cNvPr>
          <p:cNvSpPr txBox="1"/>
          <p:nvPr/>
        </p:nvSpPr>
        <p:spPr>
          <a:xfrm>
            <a:off x="266243" y="5431149"/>
            <a:ext cx="2516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&gt; </a:t>
            </a:r>
            <a:r>
              <a:rPr lang="ko-KR" altLang="en-US" sz="1200" dirty="0" err="1">
                <a:latin typeface="+mj-ea"/>
                <a:ea typeface="+mj-ea"/>
              </a:rPr>
              <a:t>결측치를</a:t>
            </a:r>
            <a:r>
              <a:rPr lang="ko-KR" altLang="en-US" sz="1200" dirty="0">
                <a:latin typeface="+mj-ea"/>
                <a:ea typeface="+mj-ea"/>
              </a:rPr>
              <a:t> 처리한다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46A4EE-0FAB-42E5-93F6-82D7057AB9BF}"/>
              </a:ext>
            </a:extLst>
          </p:cNvPr>
          <p:cNvSpPr txBox="1"/>
          <p:nvPr/>
        </p:nvSpPr>
        <p:spPr>
          <a:xfrm>
            <a:off x="4518277" y="5434498"/>
            <a:ext cx="448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&gt; </a:t>
            </a:r>
            <a:r>
              <a:rPr lang="ko-KR" altLang="en-US" sz="1200" dirty="0"/>
              <a:t>다른 데이터를 합칠 수 있게 </a:t>
            </a:r>
            <a:r>
              <a:rPr lang="en-US" altLang="ko-KR" sz="1200" dirty="0"/>
              <a:t>id</a:t>
            </a:r>
            <a:r>
              <a:rPr lang="ko-KR" altLang="en-US" sz="1200" dirty="0"/>
              <a:t>값을 설정하고</a:t>
            </a:r>
            <a:r>
              <a:rPr lang="en-US" altLang="ko-KR" sz="1200" dirty="0"/>
              <a:t>, </a:t>
            </a:r>
            <a:r>
              <a:rPr lang="ko-KR" altLang="en-US" sz="1200" dirty="0"/>
              <a:t>이를 기준으로 데이터를 병합한다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EFC45F-5678-4CA1-9A14-5EB170AC3442}"/>
              </a:ext>
            </a:extLst>
          </p:cNvPr>
          <p:cNvSpPr txBox="1"/>
          <p:nvPr/>
        </p:nvSpPr>
        <p:spPr>
          <a:xfrm>
            <a:off x="322012" y="1429249"/>
            <a:ext cx="641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▶ 데이터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 dirty="0">
                <a:solidFill>
                  <a:schemeClr val="bg1"/>
                </a:solidFill>
                <a:latin typeface="+mn-ea"/>
                <a:cs typeface="+mj-cs"/>
              </a:rPr>
              <a:t>(4)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_x189573992" descr="EMB00002db40e3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69D031-C739-4D00-9E5D-3A89FC39B262}"/>
              </a:ext>
            </a:extLst>
          </p:cNvPr>
          <p:cNvSpPr/>
          <p:nvPr/>
        </p:nvSpPr>
        <p:spPr>
          <a:xfrm>
            <a:off x="222255" y="1896046"/>
            <a:ext cx="8740117" cy="43412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96BC6-7D82-4310-A852-B5D5CBF245F0}"/>
              </a:ext>
            </a:extLst>
          </p:cNvPr>
          <p:cNvSpPr txBox="1"/>
          <p:nvPr/>
        </p:nvSpPr>
        <p:spPr>
          <a:xfrm>
            <a:off x="321202" y="5779990"/>
            <a:ext cx="8501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&gt; </a:t>
            </a:r>
            <a:r>
              <a:rPr lang="ko-KR" altLang="en-US" sz="1200" dirty="0">
                <a:latin typeface="+mj-ea"/>
                <a:ea typeface="+mj-ea"/>
              </a:rPr>
              <a:t>정박 대기율을 예측하는 인공지능 </a:t>
            </a:r>
            <a:r>
              <a:rPr lang="ko-KR" altLang="en-US" sz="1200" dirty="0" err="1">
                <a:latin typeface="+mj-ea"/>
                <a:ea typeface="+mj-ea"/>
              </a:rPr>
              <a:t>모델중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 err="1">
                <a:latin typeface="+mj-ea"/>
                <a:ea typeface="+mj-ea"/>
              </a:rPr>
              <a:t>LightGBM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모델에 대한 코드이다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BBD29D-BB33-4A4C-9F1D-F49031754B62}"/>
              </a:ext>
            </a:extLst>
          </p:cNvPr>
          <p:cNvSpPr txBox="1"/>
          <p:nvPr/>
        </p:nvSpPr>
        <p:spPr>
          <a:xfrm>
            <a:off x="322012" y="1429249"/>
            <a:ext cx="641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▶ 정박 대기율을 예측하는 인공지능 모델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F00EFDC-5686-4A21-8358-49CA78E91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211268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92319368" descr="EMB000039887c80">
            <a:extLst>
              <a:ext uri="{FF2B5EF4-FFF2-40B4-BE49-F238E27FC236}">
                <a16:creationId xmlns:a16="http://schemas.microsoft.com/office/drawing/2014/main" id="{9CDD8903-8725-4391-9091-987AF84F0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9" t="42030" r="27233" b="8554"/>
          <a:stretch/>
        </p:blipFill>
        <p:spPr bwMode="auto">
          <a:xfrm>
            <a:off x="310655" y="1940053"/>
            <a:ext cx="8501596" cy="365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968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3" name="_x189573992" descr="EMB00002db40e3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948" y="166947"/>
            <a:ext cx="779421" cy="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6"/>
          <p:cNvGrpSpPr/>
          <p:nvPr/>
        </p:nvGrpSpPr>
        <p:grpSpPr>
          <a:xfrm>
            <a:off x="91546" y="166947"/>
            <a:ext cx="1584176" cy="461665"/>
            <a:chOff x="683568" y="199273"/>
            <a:chExt cx="1584176" cy="46166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728966" y="206489"/>
              <a:ext cx="1538778" cy="0"/>
            </a:xfrm>
            <a:prstGeom prst="line">
              <a:avLst/>
            </a:prstGeom>
            <a:ln w="38100">
              <a:solidFill>
                <a:srgbClr val="3B5A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83568" y="199273"/>
              <a:ext cx="14526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rgbClr val="3B5AA8"/>
                  </a:solidFill>
                  <a:latin typeface="+mn-ea"/>
                </a:rPr>
                <a:t>내가 기획한 </a:t>
              </a:r>
              <a:r>
                <a:rPr lang="en-US" altLang="ko-KR" sz="1200" b="1" dirty="0">
                  <a:solidFill>
                    <a:srgbClr val="3B5AA8"/>
                  </a:solidFill>
                  <a:latin typeface="+mn-ea"/>
                </a:rPr>
                <a:t>ICT</a:t>
              </a:r>
              <a:r>
                <a:rPr lang="ko-KR" altLang="en-US" sz="1200" b="1" dirty="0">
                  <a:solidFill>
                    <a:srgbClr val="3B5AA8"/>
                  </a:solidFill>
                  <a:latin typeface="+mn-ea"/>
                </a:rPr>
                <a:t>가</a:t>
              </a:r>
              <a:endParaRPr lang="en-US" altLang="ko-KR" sz="1200" b="1" dirty="0">
                <a:solidFill>
                  <a:srgbClr val="3B5AA8"/>
                </a:solidFill>
                <a:latin typeface="+mn-ea"/>
              </a:endParaRPr>
            </a:p>
            <a:p>
              <a:r>
                <a:rPr lang="ko-KR" altLang="en-US" sz="1200" b="1" dirty="0">
                  <a:solidFill>
                    <a:srgbClr val="3B5AA8"/>
                  </a:solidFill>
                  <a:latin typeface="+mn-ea"/>
                </a:rPr>
                <a:t>세상을 바꾼다면</a:t>
              </a:r>
              <a:r>
                <a:rPr lang="en-US" altLang="ko-KR" sz="1200" b="1" dirty="0">
                  <a:solidFill>
                    <a:srgbClr val="3B5AA8"/>
                  </a:solidFill>
                  <a:latin typeface="+mn-ea"/>
                </a:rPr>
                <a:t>?</a:t>
              </a:r>
              <a:endParaRPr lang="ko-KR" altLang="en-US" sz="1200" b="1" dirty="0">
                <a:solidFill>
                  <a:srgbClr val="3B5AA8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304256" cy="3049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181251" y="1810387"/>
            <a:ext cx="4291660" cy="37870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30995" y="1810388"/>
            <a:ext cx="4291660" cy="37870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_x189573992" descr="EMB00002db40e3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D216FC-CE94-42BB-BA29-7197097DDF2E}"/>
              </a:ext>
            </a:extLst>
          </p:cNvPr>
          <p:cNvSpPr txBox="1"/>
          <p:nvPr/>
        </p:nvSpPr>
        <p:spPr>
          <a:xfrm>
            <a:off x="171150" y="4776189"/>
            <a:ext cx="4283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출처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이주상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, “AI.IOT.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빅데이터 융합한 자율운항선박 개발 프로젝트 본격화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”, </a:t>
            </a:r>
          </a:p>
          <a:p>
            <a:pPr algn="ctr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&lt;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디지털조선일보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&gt;, 2020.06.17 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79B8D-95AE-493C-8F2A-C718CD810CB5}"/>
              </a:ext>
            </a:extLst>
          </p:cNvPr>
          <p:cNvSpPr txBox="1"/>
          <p:nvPr/>
        </p:nvSpPr>
        <p:spPr>
          <a:xfrm>
            <a:off x="169612" y="1276849"/>
            <a:ext cx="641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▶ 스마트항만의 </a:t>
            </a:r>
            <a:r>
              <a:rPr lang="en-US" altLang="ko-KR" dirty="0">
                <a:latin typeface="+mn-ea"/>
              </a:rPr>
              <a:t>AI </a:t>
            </a:r>
            <a:r>
              <a:rPr lang="ko-KR" altLang="en-US" dirty="0">
                <a:latin typeface="+mn-ea"/>
              </a:rPr>
              <a:t>접목 분야에 대한 시장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기술 동향 분석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881535-0561-4919-AC99-27A711A9C1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86" t="26200" r="11299" b="33409"/>
          <a:stretch/>
        </p:blipFill>
        <p:spPr>
          <a:xfrm>
            <a:off x="4624289" y="1998702"/>
            <a:ext cx="4098526" cy="14412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6DA2A84-16CE-4136-A30E-BB389C0FAB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38" t="33828" r="28512" b="34467"/>
          <a:stretch/>
        </p:blipFill>
        <p:spPr>
          <a:xfrm>
            <a:off x="205964" y="2199100"/>
            <a:ext cx="4248654" cy="25733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83F382-0723-4F5C-8474-1B6A25F7F556}"/>
              </a:ext>
            </a:extLst>
          </p:cNvPr>
          <p:cNvSpPr txBox="1"/>
          <p:nvPr/>
        </p:nvSpPr>
        <p:spPr>
          <a:xfrm>
            <a:off x="4859198" y="3440841"/>
            <a:ext cx="360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출처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: “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항만 현장의 고민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인공지능으로 해결했죠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”, &lt;UNIST&gt;, 2021.02.10 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68748D-35B3-4370-A0F4-2443B22434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238" t="31842" r="15350" b="46486"/>
          <a:stretch/>
        </p:blipFill>
        <p:spPr>
          <a:xfrm>
            <a:off x="4624289" y="3701239"/>
            <a:ext cx="4098526" cy="1332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E22603-435C-4C2B-A091-324DE5ECF64A}"/>
              </a:ext>
            </a:extLst>
          </p:cNvPr>
          <p:cNvSpPr txBox="1"/>
          <p:nvPr/>
        </p:nvSpPr>
        <p:spPr>
          <a:xfrm>
            <a:off x="4867276" y="5104399"/>
            <a:ext cx="3608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출처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오재용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, and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김혜진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. "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정박 대기시간 예측을 위한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Port-MIS </a:t>
            </a:r>
          </a:p>
          <a:p>
            <a:pPr algn="ct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데이터 분석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." </a:t>
            </a:r>
            <a:r>
              <a:rPr lang="ko-KR" altLang="en-US" sz="800" i="1" dirty="0" err="1">
                <a:solidFill>
                  <a:schemeClr val="bg1">
                    <a:lumMod val="75000"/>
                  </a:schemeClr>
                </a:solidFill>
              </a:rPr>
              <a:t>한국항해항만학회</a:t>
            </a:r>
            <a:r>
              <a:rPr lang="ko-KR" altLang="en-US" sz="800" i="1" dirty="0">
                <a:solidFill>
                  <a:schemeClr val="bg1">
                    <a:lumMod val="75000"/>
                  </a:schemeClr>
                </a:solidFill>
              </a:rPr>
              <a:t> 학술대회논문집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 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(2020): 3-4.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F16026-7E7A-49FF-9100-2A5A19F1707F}"/>
              </a:ext>
            </a:extLst>
          </p:cNvPr>
          <p:cNvSpPr txBox="1"/>
          <p:nvPr/>
        </p:nvSpPr>
        <p:spPr>
          <a:xfrm>
            <a:off x="579685" y="6047922"/>
            <a:ext cx="7858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스마트항만을 위해 </a:t>
            </a:r>
            <a:r>
              <a:rPr lang="en-US" altLang="ko-KR" sz="1400" b="1" dirty="0"/>
              <a:t>AI, </a:t>
            </a:r>
            <a:r>
              <a:rPr lang="ko-KR" altLang="en-US" sz="1400" b="1" dirty="0"/>
              <a:t>빅데이터 기술이 적용되고 있으며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이러한 시장이 커지고 있다</a:t>
            </a:r>
            <a:r>
              <a:rPr lang="en-US" altLang="ko-KR" sz="1400" b="1" dirty="0"/>
              <a:t>. </a:t>
            </a:r>
          </a:p>
          <a:p>
            <a:pPr algn="ctr"/>
            <a:r>
              <a:rPr lang="en-US" altLang="ko-KR" sz="1400" b="1" dirty="0"/>
              <a:t>AI</a:t>
            </a:r>
            <a:r>
              <a:rPr lang="ko-KR" altLang="en-US" sz="1400" b="1" dirty="0"/>
              <a:t>로 인해 항만의 문제를 해결해 나가고 있지만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정박 대기율을 예측하는 연구는 아직 부족하다</a:t>
            </a:r>
            <a:r>
              <a:rPr lang="en-US" altLang="ko-KR" sz="1400" b="1" dirty="0"/>
              <a:t>. </a:t>
            </a:r>
            <a:endParaRPr lang="ko-KR" altLang="en-US" sz="1400" b="1" dirty="0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0C7D1B3B-34DA-4891-95DB-0B4D855FDF6D}"/>
              </a:ext>
            </a:extLst>
          </p:cNvPr>
          <p:cNvSpPr/>
          <p:nvPr/>
        </p:nvSpPr>
        <p:spPr>
          <a:xfrm>
            <a:off x="4168250" y="5667663"/>
            <a:ext cx="673192" cy="279869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255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304256" cy="3049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424356" y="1810387"/>
            <a:ext cx="8196775" cy="31307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_x189573992" descr="EMB00002db40e3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879B8D-95AE-493C-8F2A-C718CD810CB5}"/>
              </a:ext>
            </a:extLst>
          </p:cNvPr>
          <p:cNvSpPr txBox="1"/>
          <p:nvPr/>
        </p:nvSpPr>
        <p:spPr>
          <a:xfrm>
            <a:off x="169612" y="1276849"/>
            <a:ext cx="771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▶ 항만 통합 플랫폼과 항만 데이터 분석에 대한 </a:t>
            </a:r>
            <a:r>
              <a:rPr lang="ko-KR" altLang="en-US">
                <a:latin typeface="+mn-ea"/>
              </a:rPr>
              <a:t>시장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기술 동향 분석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F16026-7E7A-49FF-9100-2A5A19F1707F}"/>
              </a:ext>
            </a:extLst>
          </p:cNvPr>
          <p:cNvSpPr txBox="1"/>
          <p:nvPr/>
        </p:nvSpPr>
        <p:spPr>
          <a:xfrm>
            <a:off x="428208" y="5581151"/>
            <a:ext cx="7858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b="1" dirty="0"/>
              <a:t>정부가 우리나라 수출입 물류 경쟁력을 높이기 위한 전략 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가지 중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두가지로 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항만 내 실시간 화물처리 상황과 검역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통관정보 등이 함께 공유되는 항만정보 통합 플랫폼과 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선박의 항만 이용가능시점과 하역 완료시점에 대한 예측 정보를 제공하여 항만 대기시간을 줄이고 작업 효율성을 높이는 </a:t>
            </a:r>
            <a:r>
              <a:rPr lang="ko-KR" altLang="en-US" sz="1400" b="1" dirty="0" err="1"/>
              <a:t>연구등을</a:t>
            </a:r>
            <a:r>
              <a:rPr lang="ko-KR" altLang="en-US" sz="1400" b="1" dirty="0"/>
              <a:t> 지원할 예정임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따라서 국내의 해당 분야 시장 확장이 예상됨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0C7D1B3B-34DA-4891-95DB-0B4D855FDF6D}"/>
              </a:ext>
            </a:extLst>
          </p:cNvPr>
          <p:cNvSpPr/>
          <p:nvPr/>
        </p:nvSpPr>
        <p:spPr>
          <a:xfrm>
            <a:off x="4235404" y="5159842"/>
            <a:ext cx="673192" cy="279869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1F9996-EB1E-4BCB-B98B-4F9DBDC171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05" t="13959" r="7716" b="16614"/>
          <a:stretch/>
        </p:blipFill>
        <p:spPr>
          <a:xfrm>
            <a:off x="440012" y="1852912"/>
            <a:ext cx="8164435" cy="29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59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75ADA4-D5DF-41A9-8B13-506566CD5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61" y="2356787"/>
            <a:ext cx="8670220" cy="293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요구사항 정의서</a:t>
            </a:r>
            <a:endParaRPr lang="ko-KR" altLang="en-US" spc="-38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D3EC62-2703-40C5-920E-C6685D0B9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340783"/>
            <a:ext cx="5605819" cy="482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9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요구사항 정의서</a:t>
            </a:r>
            <a:endParaRPr lang="ko-KR" altLang="en-US" spc="-38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9681D1-9CAD-4D26-ADB9-809EC6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492222"/>
            <a:ext cx="5267096" cy="467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5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요구사항 정의서</a:t>
            </a:r>
            <a:endParaRPr lang="ko-KR" altLang="en-US" spc="-38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_x189573992" descr="EMB00002db40e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3" y="19962"/>
            <a:ext cx="572408" cy="5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0D065A-FC3C-4F00-B053-14EF39BEA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682022"/>
            <a:ext cx="5143834" cy="3287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71E70F-A5F6-4150-AC5F-5A6D8D368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4964423"/>
            <a:ext cx="3744416" cy="112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7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2384</TotalTime>
  <Words>1454</Words>
  <Application>Microsoft Office PowerPoint</Application>
  <PresentationFormat>화면 슬라이드 쇼(4:3)</PresentationFormat>
  <Paragraphs>486</Paragraphs>
  <Slides>33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Apple SD Gothic Neo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Seo Hyebeen</cp:lastModifiedBy>
  <cp:revision>316</cp:revision>
  <dcterms:created xsi:type="dcterms:W3CDTF">2014-04-16T00:55:54Z</dcterms:created>
  <dcterms:modified xsi:type="dcterms:W3CDTF">2021-08-29T18:27:39Z</dcterms:modified>
</cp:coreProperties>
</file>